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emf" ContentType="image/x-em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81" r:id="rId3"/>
    <p:sldId id="282" r:id="rId4"/>
    <p:sldId id="257" r:id="rId5"/>
    <p:sldId id="285" r:id="rId6"/>
    <p:sldId id="258" r:id="rId7"/>
    <p:sldId id="259" r:id="rId8"/>
    <p:sldId id="260" r:id="rId9"/>
    <p:sldId id="261" r:id="rId10"/>
    <p:sldId id="262" r:id="rId11"/>
    <p:sldId id="267" r:id="rId12"/>
    <p:sldId id="268" r:id="rId13"/>
    <p:sldId id="269" r:id="rId14"/>
    <p:sldId id="264" r:id="rId15"/>
    <p:sldId id="263" r:id="rId16"/>
    <p:sldId id="265" r:id="rId17"/>
    <p:sldId id="266" r:id="rId18"/>
    <p:sldId id="271" r:id="rId19"/>
    <p:sldId id="270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3" r:id="rId30"/>
    <p:sldId id="284" r:id="rId31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628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586"/>
  </p:normalViewPr>
  <p:slideViewPr>
    <p:cSldViewPr snapToGrid="0" snapToObjects="1">
      <p:cViewPr varScale="1">
        <p:scale>
          <a:sx n="109" d="100"/>
          <a:sy n="109" d="100"/>
        </p:scale>
        <p:origin x="6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presProps" Target="pres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TW" altLang="en-US" smtClean="0"/>
              <a:t>按一下以編輯母片副標題樣式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E159C-0E16-484B-8534-E8F92716302E}" type="datetimeFigureOut">
              <a:rPr kumimoji="1" lang="zh-TW" altLang="en-US" smtClean="0"/>
              <a:t>2018/1/16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774CA-127F-5E40-82BA-D9DD49FE049A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324829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E159C-0E16-484B-8534-E8F92716302E}" type="datetimeFigureOut">
              <a:rPr kumimoji="1" lang="zh-TW" altLang="en-US" smtClean="0"/>
              <a:t>2018/1/16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774CA-127F-5E40-82BA-D9DD49FE049A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268388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垂直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E159C-0E16-484B-8534-E8F92716302E}" type="datetimeFigureOut">
              <a:rPr kumimoji="1" lang="zh-TW" altLang="en-US" smtClean="0"/>
              <a:t>2018/1/16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774CA-127F-5E40-82BA-D9DD49FE049A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900907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E159C-0E16-484B-8534-E8F92716302E}" type="datetimeFigureOut">
              <a:rPr kumimoji="1" lang="zh-TW" altLang="en-US" smtClean="0"/>
              <a:t>2018/1/16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774CA-127F-5E40-82BA-D9DD49FE049A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860392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E159C-0E16-484B-8534-E8F92716302E}" type="datetimeFigureOut">
              <a:rPr kumimoji="1" lang="zh-TW" altLang="en-US" smtClean="0"/>
              <a:t>2018/1/16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774CA-127F-5E40-82BA-D9DD49FE049A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33008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E159C-0E16-484B-8534-E8F92716302E}" type="datetimeFigureOut">
              <a:rPr kumimoji="1" lang="zh-TW" altLang="en-US" smtClean="0"/>
              <a:t>2018/1/16</a:t>
            </a:fld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774CA-127F-5E40-82BA-D9DD49FE049A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90430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E159C-0E16-484B-8534-E8F92716302E}" type="datetimeFigureOut">
              <a:rPr kumimoji="1" lang="zh-TW" altLang="en-US" smtClean="0"/>
              <a:t>2018/1/16</a:t>
            </a:fld>
            <a:endParaRPr kumimoji="1"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774CA-127F-5E40-82BA-D9DD49FE049A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891887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E159C-0E16-484B-8534-E8F92716302E}" type="datetimeFigureOut">
              <a:rPr kumimoji="1" lang="zh-TW" altLang="en-US" smtClean="0"/>
              <a:t>2018/1/16</a:t>
            </a:fld>
            <a:endParaRPr kumimoji="1"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774CA-127F-5E40-82BA-D9DD49FE049A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419766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E159C-0E16-484B-8534-E8F92716302E}" type="datetimeFigureOut">
              <a:rPr kumimoji="1" lang="zh-TW" altLang="en-US" smtClean="0"/>
              <a:t>2018/1/16</a:t>
            </a:fld>
            <a:endParaRPr kumimoji="1"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774CA-127F-5E40-82BA-D9DD49FE049A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02219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E159C-0E16-484B-8534-E8F92716302E}" type="datetimeFigureOut">
              <a:rPr kumimoji="1" lang="zh-TW" altLang="en-US" smtClean="0"/>
              <a:t>2018/1/16</a:t>
            </a:fld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774CA-127F-5E40-82BA-D9DD49FE049A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946018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E159C-0E16-484B-8534-E8F92716302E}" type="datetimeFigureOut">
              <a:rPr kumimoji="1" lang="zh-TW" altLang="en-US" smtClean="0"/>
              <a:t>2018/1/16</a:t>
            </a:fld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774CA-127F-5E40-82BA-D9DD49FE049A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114782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2E159C-0E16-484B-8534-E8F92716302E}" type="datetimeFigureOut">
              <a:rPr kumimoji="1" lang="zh-TW" altLang="en-US" smtClean="0"/>
              <a:t>2018/1/16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D774CA-127F-5E40-82BA-D9DD49FE049A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394909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jpeg"/><Relationship Id="rId3" Type="http://schemas.microsoft.com/office/2007/relationships/hdphoto" Target="../media/hdphoto6.wdp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jpeg"/><Relationship Id="rId3" Type="http://schemas.microsoft.com/office/2007/relationships/hdphoto" Target="../media/hdphoto7.wdp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jpeg"/><Relationship Id="rId3" Type="http://schemas.microsoft.com/office/2007/relationships/hdphoto" Target="../media/hdphoto8.wdp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4" Type="http://schemas.openxmlformats.org/officeDocument/2006/relationships/image" Target="../media/image12.jpeg"/><Relationship Id="rId5" Type="http://schemas.microsoft.com/office/2007/relationships/hdphoto" Target="../media/hdphoto10.wdp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jpe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jpeg"/><Relationship Id="rId3" Type="http://schemas.microsoft.com/office/2007/relationships/hdphoto" Target="../media/hdphoto12.wdp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4" Type="http://schemas.openxmlformats.org/officeDocument/2006/relationships/image" Target="../media/image12.jpeg"/><Relationship Id="rId5" Type="http://schemas.microsoft.com/office/2007/relationships/hdphoto" Target="../media/hdphoto14.wdp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jpe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5.wdp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jpeg"/><Relationship Id="rId3" Type="http://schemas.microsoft.com/office/2007/relationships/hdphoto" Target="../media/hdphoto16.wdp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7.wdp"/><Relationship Id="rId4" Type="http://schemas.openxmlformats.org/officeDocument/2006/relationships/image" Target="../media/image20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.jpeg"/><Relationship Id="rId3" Type="http://schemas.microsoft.com/office/2007/relationships/hdphoto" Target="../media/hdphoto18.wdp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.jpeg"/><Relationship Id="rId3" Type="http://schemas.microsoft.com/office/2007/relationships/hdphoto" Target="../media/hdphoto19.wdp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jpeg"/><Relationship Id="rId3" Type="http://schemas.microsoft.com/office/2007/relationships/hdphoto" Target="../media/hdphoto20.wdp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.jpeg"/><Relationship Id="rId3" Type="http://schemas.microsoft.com/office/2007/relationships/hdphoto" Target="../media/hdphoto21.wdp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.png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22.wdp"/><Relationship Id="rId4" Type="http://schemas.openxmlformats.org/officeDocument/2006/relationships/image" Target="../media/image27.jpeg"/><Relationship Id="rId5" Type="http://schemas.microsoft.com/office/2007/relationships/hdphoto" Target="../media/hdphoto23.wdp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.jpeg"/><Relationship Id="rId3" Type="http://schemas.microsoft.com/office/2007/relationships/hdphoto" Target="../media/hdphoto24.wdp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jpeg"/><Relationship Id="rId3" Type="http://schemas.microsoft.com/office/2007/relationships/hdphoto" Target="../media/hdphoto2.wdp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jpeg"/><Relationship Id="rId3" Type="http://schemas.microsoft.com/office/2007/relationships/hdphoto" Target="../media/hdphoto3.wdp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TW" dirty="0" smtClean="0"/>
              <a:t>GRA </a:t>
            </a:r>
            <a:r>
              <a:rPr kumimoji="1" lang="mr-IN" altLang="zh-TW" dirty="0" smtClean="0"/>
              <a:t>–</a:t>
            </a:r>
            <a:r>
              <a:rPr kumimoji="1" lang="en-US" altLang="zh-TW" dirty="0" smtClean="0"/>
              <a:t> motion planning</a:t>
            </a:r>
            <a:endParaRPr kumimoji="1"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69158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>
                <a:latin typeface="+mn-lt"/>
                <a:ea typeface="Microsoft JhengHei" charset="-120"/>
                <a:cs typeface="Microsoft JhengHei" charset="-120"/>
              </a:rPr>
              <a:t>Function</a:t>
            </a:r>
            <a:endParaRPr kumimoji="1" lang="zh-TW" altLang="en-US" dirty="0">
              <a:latin typeface="+mn-lt"/>
              <a:ea typeface="Microsoft JhengHei" charset="-120"/>
              <a:cs typeface="Microsoft JhengHei" charset="-12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0" y="3544909"/>
            <a:ext cx="628356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b="1" dirty="0" err="1" smtClean="0">
                <a:solidFill>
                  <a:srgbClr val="0070C0"/>
                </a:solidFill>
                <a:ea typeface="Microsoft JhengHei" charset="-120"/>
                <a:cs typeface="Microsoft JhengHei" charset="-120"/>
              </a:rPr>
              <a:t>intersect_polygon</a:t>
            </a:r>
            <a:r>
              <a:rPr kumimoji="1" lang="en-US" altLang="zh-TW" b="1" dirty="0" smtClean="0">
                <a:solidFill>
                  <a:srgbClr val="0070C0"/>
                </a:solidFill>
                <a:ea typeface="Microsoft JhengHei" charset="-120"/>
                <a:cs typeface="Microsoft JhengHei" charset="-120"/>
              </a:rPr>
              <a:t> (</a:t>
            </a:r>
            <a:r>
              <a:rPr kumimoji="1" lang="en-US" altLang="zh-TW" b="1" dirty="0" smtClean="0">
                <a:solidFill>
                  <a:srgbClr val="0070C0"/>
                </a:solidFill>
                <a:ea typeface="Microsoft JhengHei" charset="-120"/>
                <a:cs typeface="Microsoft JhengHei" charset="-120"/>
              </a:rPr>
              <a:t>polygon1 , polygon2) </a:t>
            </a:r>
          </a:p>
          <a:p>
            <a:pPr lvl="1"/>
            <a:r>
              <a:rPr kumimoji="1" lang="zh-TW" altLang="en-US" dirty="0" smtClean="0">
                <a:ea typeface="Microsoft JhengHei" charset="-120"/>
                <a:cs typeface="Microsoft JhengHei" charset="-120"/>
              </a:rPr>
              <a:t>兩個多邊形是否相交，檢查所有兩兩的線段</a:t>
            </a:r>
            <a:endParaRPr kumimoji="1" lang="en-US" altLang="zh-TW" dirty="0" smtClean="0">
              <a:ea typeface="Microsoft JhengHei" charset="-120"/>
              <a:cs typeface="Microsoft JhengHei" charset="-120"/>
            </a:endParaRPr>
          </a:p>
          <a:p>
            <a:pPr lvl="1"/>
            <a:r>
              <a:rPr kumimoji="1" lang="en-US" altLang="zh-TW" dirty="0" smtClean="0">
                <a:ea typeface="Microsoft JhengHei" charset="-120"/>
                <a:cs typeface="Microsoft JhengHei" charset="-120"/>
              </a:rPr>
              <a:t>&lt; Parameters &gt;</a:t>
            </a:r>
          </a:p>
          <a:p>
            <a:pPr lvl="2"/>
            <a:r>
              <a:rPr kumimoji="1" lang="en-US" altLang="zh-TW" dirty="0" smtClean="0">
                <a:ea typeface="Microsoft JhengHei" charset="-120"/>
                <a:cs typeface="Microsoft JhengHei" charset="-120"/>
              </a:rPr>
              <a:t>polygon1 : </a:t>
            </a:r>
            <a:r>
              <a:rPr kumimoji="1" lang="en-US" altLang="zh-TW" dirty="0" err="1" smtClean="0">
                <a:ea typeface="Microsoft JhengHei" charset="-120"/>
                <a:cs typeface="Microsoft JhengHei" charset="-120"/>
              </a:rPr>
              <a:t>numpy.ndarray</a:t>
            </a:r>
            <a:r>
              <a:rPr kumimoji="1" lang="en-US" altLang="zh-TW" dirty="0" smtClean="0">
                <a:ea typeface="Microsoft JhengHei" charset="-120"/>
                <a:cs typeface="Microsoft JhengHei" charset="-120"/>
              </a:rPr>
              <a:t> (2D)</a:t>
            </a:r>
          </a:p>
          <a:p>
            <a:pPr lvl="1"/>
            <a:r>
              <a:rPr kumimoji="1" lang="en-US" altLang="zh-TW" dirty="0" smtClean="0">
                <a:ea typeface="Microsoft JhengHei" charset="-120"/>
                <a:cs typeface="Microsoft JhengHei" charset="-120"/>
              </a:rPr>
              <a:t>&lt; Return &gt; </a:t>
            </a:r>
            <a:r>
              <a:rPr kumimoji="1" lang="en-US" altLang="zh-TW" dirty="0" err="1" smtClean="0">
                <a:ea typeface="Microsoft JhengHei" charset="-120"/>
                <a:cs typeface="Microsoft JhengHei" charset="-120"/>
              </a:rPr>
              <a:t>boolean</a:t>
            </a:r>
            <a:endParaRPr kumimoji="1" lang="en-US" altLang="zh-TW" dirty="0" smtClean="0">
              <a:ea typeface="Microsoft JhengHei" charset="-120"/>
              <a:cs typeface="Microsoft JhengHei" charset="-12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690688"/>
            <a:ext cx="12192000" cy="185422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/>
              <p:cNvSpPr txBox="1"/>
              <p:nvPr/>
            </p:nvSpPr>
            <p:spPr>
              <a:xfrm>
                <a:off x="5580185" y="4406619"/>
                <a:ext cx="1857111" cy="19323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kumimoji="1" lang="mr-IN" altLang="zh-TW" sz="3600" i="1" smtClean="0">
                              <a:latin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mr-IN" altLang="zh-TW" sz="3600" i="1" smtClean="0"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TW" sz="36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kumimoji="1" lang="en-US" altLang="zh-TW" sz="3600" b="0" i="1" smtClean="0"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1" lang="en-US" altLang="zh-TW" sz="3600" b="0" i="1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kumimoji="1" lang="en-US" altLang="zh-TW" sz="36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sz="3600" b="0" i="1" smtClean="0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kumimoji="1" lang="en-US" altLang="zh-TW" sz="3600" b="0" i="1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kumimoji="1" lang="en-US" altLang="zh-TW" sz="3600" b="0" i="1" smtClean="0">
                                        <a:latin typeface="Cambria Math" charset="0"/>
                                      </a:rPr>
                                    </m:ctrlPr>
                                  </m:eqArrPr>
                                  <m:e>
                                    <m:sSub>
                                      <m:sSubPr>
                                        <m:ctrlPr>
                                          <a:rPr kumimoji="1" lang="en-US" altLang="zh-TW" sz="3600" b="0" i="1" smtClean="0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zh-TW" sz="3600" b="0" i="1" smtClean="0"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kumimoji="1" lang="en-US" altLang="zh-TW" sz="3600" b="0" i="1" smtClean="0">
                                            <a:latin typeface="Cambria Math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kumimoji="1" lang="en-US" altLang="zh-TW" sz="3600" b="0" i="1" smtClean="0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zh-TW" sz="3600" b="0" i="1" smtClean="0"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kumimoji="1" lang="en-US" altLang="zh-TW" sz="3600" b="0" i="1" smtClean="0">
                                            <a:latin typeface="Cambria Math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kumimoji="1" lang="en-US" altLang="zh-TW" sz="36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zh-TW" sz="36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kumimoji="1" lang="en-US" altLang="zh-TW" sz="36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eqArr>
                              </m:e>
                              <m:e>
                                <m:eqArr>
                                  <m:eqArrPr>
                                    <m:ctrlPr>
                                      <a:rPr kumimoji="1" lang="en-US" altLang="zh-TW" sz="3600" b="0" i="1" smtClean="0">
                                        <a:latin typeface="Cambria Math" charset="0"/>
                                      </a:rPr>
                                    </m:ctrlPr>
                                  </m:eqArrPr>
                                  <m:e>
                                    <m:sSub>
                                      <m:sSubPr>
                                        <m:ctrlPr>
                                          <a:rPr kumimoji="1" lang="en-US" altLang="zh-TW" sz="3600" b="0" i="1" smtClean="0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zh-TW" sz="3600" b="0" i="1" smtClean="0">
                                            <a:latin typeface="Cambria Math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kumimoji="1" lang="en-US" altLang="zh-TW" sz="3600" b="0" i="1" smtClean="0">
                                            <a:latin typeface="Cambria Math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kumimoji="1" lang="en-US" altLang="zh-TW" sz="3600" b="0" i="1" smtClean="0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zh-TW" sz="3600" b="0" i="1" smtClean="0">
                                            <a:latin typeface="Cambria Math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kumimoji="1" lang="en-US" altLang="zh-TW" sz="3600" b="0" i="1" smtClean="0">
                                            <a:latin typeface="Cambria Math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kumimoji="1" lang="en-US" altLang="zh-TW" sz="36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zh-TW" sz="36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kumimoji="1" lang="en-US" altLang="zh-TW" sz="36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eqAr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zh-TW" altLang="en-US" sz="3600" dirty="0"/>
              </a:p>
            </p:txBody>
          </p:sp>
        </mc:Choice>
        <mc:Fallback xmlns=""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0185" y="4406619"/>
                <a:ext cx="1857111" cy="193238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/>
              <p:cNvSpPr txBox="1"/>
              <p:nvPr/>
            </p:nvSpPr>
            <p:spPr>
              <a:xfrm>
                <a:off x="9025707" y="4283573"/>
                <a:ext cx="1874680" cy="21784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kumimoji="1" lang="mr-IN" altLang="zh-TW" sz="3600" i="1" smtClean="0">
                              <a:latin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mr-IN" altLang="zh-TW" sz="3600" i="1" smtClean="0"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TW" sz="36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sz="3600" b="0" i="1" smtClean="0">
                                        <a:latin typeface="Cambria Math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kumimoji="1" lang="en-US" altLang="zh-TW" sz="3600" b="0" i="1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kumimoji="1" lang="en-US" altLang="zh-TW" sz="36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sz="3600" b="0" i="1" smtClean="0">
                                        <a:latin typeface="Cambria Math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kumimoji="1" lang="en-US" altLang="zh-TW" sz="3600" b="0" i="1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kumimoji="1" lang="en-US" altLang="zh-TW" sz="3600" b="0" i="1" smtClean="0">
                                        <a:latin typeface="Cambria Math" charset="0"/>
                                      </a:rPr>
                                    </m:ctrlPr>
                                  </m:eqArrPr>
                                  <m:e>
                                    <m:sSub>
                                      <m:sSubPr>
                                        <m:ctrlPr>
                                          <a:rPr kumimoji="1" lang="en-US" altLang="zh-TW" sz="3600" b="0" i="1" smtClean="0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zh-TW" sz="3600" b="0" i="1" smtClean="0">
                                            <a:latin typeface="Cambria Math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kumimoji="1" lang="en-US" altLang="zh-TW" sz="3600" b="0" i="1" smtClean="0">
                                            <a:latin typeface="Cambria Math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kumimoji="1" lang="en-US" altLang="zh-TW" sz="3600" b="0" i="1" smtClean="0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zh-TW" sz="3600" b="0" i="1" smtClean="0">
                                            <a:latin typeface="Cambria Math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kumimoji="1" lang="en-US" altLang="zh-TW" sz="3600" b="0" i="1" smtClean="0">
                                            <a:latin typeface="Cambria Math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kumimoji="1" lang="en-US" altLang="zh-TW" sz="36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zh-TW" sz="36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kumimoji="1" lang="en-US" altLang="zh-TW" sz="36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eqArr>
                              </m:e>
                              <m:e>
                                <m:eqArr>
                                  <m:eqArrPr>
                                    <m:ctrlPr>
                                      <a:rPr kumimoji="1" lang="en-US" altLang="zh-TW" sz="3600" b="0" i="1" smtClean="0">
                                        <a:latin typeface="Cambria Math" charset="0"/>
                                      </a:rPr>
                                    </m:ctrlPr>
                                  </m:eqArrPr>
                                  <m:e>
                                    <m:sSub>
                                      <m:sSubPr>
                                        <m:ctrlPr>
                                          <a:rPr kumimoji="1" lang="en-US" altLang="zh-TW" sz="3600" b="0" i="1" smtClean="0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zh-TW" sz="3600" b="0" i="1" smtClean="0">
                                            <a:latin typeface="Cambria Math" charset="0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kumimoji="1" lang="en-US" altLang="zh-TW" sz="3600" b="0" i="1" smtClean="0">
                                            <a:latin typeface="Cambria Math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kumimoji="1" lang="en-US" altLang="zh-TW" sz="3600" b="0" i="1" smtClean="0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zh-TW" sz="3600" b="0" i="1" smtClean="0">
                                            <a:latin typeface="Cambria Math" charset="0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kumimoji="1" lang="en-US" altLang="zh-TW" sz="3600" b="0" i="1" smtClean="0">
                                            <a:latin typeface="Cambria Math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kumimoji="1" lang="en-US" altLang="zh-TW" sz="36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zh-TW" sz="36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charset="0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kumimoji="1" lang="en-US" altLang="zh-TW" sz="36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eqAr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zh-TW" altLang="en-US" sz="3600" dirty="0"/>
              </a:p>
            </p:txBody>
          </p:sp>
        </mc:Choice>
        <mc:Fallback xmlns="">
          <p:sp>
            <p:nvSpPr>
              <p:cNvPr id="15" name="文字方塊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5707" y="4283573"/>
                <a:ext cx="1874680" cy="2178481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圓角矩形 8"/>
          <p:cNvSpPr/>
          <p:nvPr/>
        </p:nvSpPr>
        <p:spPr>
          <a:xfrm>
            <a:off x="5477109" y="4374216"/>
            <a:ext cx="2063261" cy="992511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7" name="圓角矩形 16"/>
          <p:cNvSpPr/>
          <p:nvPr/>
        </p:nvSpPr>
        <p:spPr>
          <a:xfrm>
            <a:off x="5479541" y="4902874"/>
            <a:ext cx="2063261" cy="992511"/>
          </a:xfrm>
          <a:prstGeom prst="round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rgbClr val="92D050"/>
              </a:solidFill>
            </a:endParaRPr>
          </a:p>
        </p:txBody>
      </p:sp>
      <p:sp>
        <p:nvSpPr>
          <p:cNvPr id="22" name="圓角矩形 21"/>
          <p:cNvSpPr/>
          <p:nvPr/>
        </p:nvSpPr>
        <p:spPr>
          <a:xfrm>
            <a:off x="5477109" y="5419869"/>
            <a:ext cx="2063261" cy="992511"/>
          </a:xfrm>
          <a:prstGeom prst="round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rgbClr val="FF0000"/>
              </a:solidFill>
            </a:endParaRPr>
          </a:p>
        </p:txBody>
      </p:sp>
      <p:sp>
        <p:nvSpPr>
          <p:cNvPr id="23" name="圓角矩形 22"/>
          <p:cNvSpPr/>
          <p:nvPr/>
        </p:nvSpPr>
        <p:spPr>
          <a:xfrm>
            <a:off x="8923697" y="4336012"/>
            <a:ext cx="2063261" cy="992511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4" name="圓角矩形 23"/>
          <p:cNvSpPr/>
          <p:nvPr/>
        </p:nvSpPr>
        <p:spPr>
          <a:xfrm>
            <a:off x="8926129" y="4888116"/>
            <a:ext cx="2063261" cy="992511"/>
          </a:xfrm>
          <a:prstGeom prst="round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rgbClr val="92D050"/>
              </a:solidFill>
            </a:endParaRPr>
          </a:p>
        </p:txBody>
      </p:sp>
      <p:sp>
        <p:nvSpPr>
          <p:cNvPr id="25" name="圓角矩形 24"/>
          <p:cNvSpPr/>
          <p:nvPr/>
        </p:nvSpPr>
        <p:spPr>
          <a:xfrm>
            <a:off x="8923697" y="5452003"/>
            <a:ext cx="2063261" cy="992511"/>
          </a:xfrm>
          <a:prstGeom prst="round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rgbClr val="FF0000"/>
              </a:solidFill>
            </a:endParaRPr>
          </a:p>
        </p:txBody>
      </p:sp>
      <p:cxnSp>
        <p:nvCxnSpPr>
          <p:cNvPr id="12" name="直線接點 11"/>
          <p:cNvCxnSpPr>
            <a:stCxn id="9" idx="3"/>
            <a:endCxn id="23" idx="1"/>
          </p:cNvCxnSpPr>
          <p:nvPr/>
        </p:nvCxnSpPr>
        <p:spPr>
          <a:xfrm flipV="1">
            <a:off x="7540370" y="4832268"/>
            <a:ext cx="1383327" cy="38204"/>
          </a:xfrm>
          <a:prstGeom prst="line">
            <a:avLst/>
          </a:prstGeom>
          <a:ln w="38100">
            <a:solidFill>
              <a:srgbClr val="00B0F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接點 25"/>
          <p:cNvCxnSpPr>
            <a:stCxn id="9" idx="3"/>
            <a:endCxn id="24" idx="1"/>
          </p:cNvCxnSpPr>
          <p:nvPr/>
        </p:nvCxnSpPr>
        <p:spPr>
          <a:xfrm>
            <a:off x="7540370" y="4870472"/>
            <a:ext cx="1385759" cy="513900"/>
          </a:xfrm>
          <a:prstGeom prst="line">
            <a:avLst/>
          </a:prstGeom>
          <a:ln w="38100">
            <a:solidFill>
              <a:srgbClr val="00B05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接點 26"/>
          <p:cNvCxnSpPr>
            <a:stCxn id="9" idx="3"/>
            <a:endCxn id="25" idx="1"/>
          </p:cNvCxnSpPr>
          <p:nvPr/>
        </p:nvCxnSpPr>
        <p:spPr>
          <a:xfrm>
            <a:off x="7540370" y="4870472"/>
            <a:ext cx="1383327" cy="1077787"/>
          </a:xfrm>
          <a:prstGeom prst="line">
            <a:avLst/>
          </a:prstGeom>
          <a:ln w="38100">
            <a:solidFill>
              <a:srgbClr val="FFFF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6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>
                <a:latin typeface="+mn-lt"/>
                <a:ea typeface="Microsoft JhengHei" charset="-120"/>
                <a:cs typeface="Microsoft JhengHei" charset="-120"/>
              </a:rPr>
              <a:t>Object </a:t>
            </a:r>
            <a:r>
              <a:rPr kumimoji="1" lang="mr-IN" altLang="zh-TW" dirty="0" smtClean="0">
                <a:latin typeface="+mn-lt"/>
                <a:ea typeface="Microsoft JhengHei" charset="-120"/>
                <a:cs typeface="Microsoft JhengHei" charset="-120"/>
              </a:rPr>
              <a:t>–</a:t>
            </a:r>
            <a:r>
              <a:rPr kumimoji="1" lang="en-US" altLang="zh-TW" dirty="0" smtClean="0">
                <a:latin typeface="+mn-lt"/>
                <a:ea typeface="Microsoft JhengHei" charset="-120"/>
                <a:cs typeface="Microsoft JhengHei" charset="-120"/>
              </a:rPr>
              <a:t> BFS_OPEN</a:t>
            </a:r>
            <a:endParaRPr kumimoji="1" lang="zh-TW" altLang="en-US" dirty="0">
              <a:latin typeface="+mn-lt"/>
              <a:ea typeface="Microsoft JhengHei" charset="-120"/>
              <a:cs typeface="Microsoft JhengHei" charset="-12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0" y="4820932"/>
            <a:ext cx="676421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b="1" dirty="0" err="1" smtClean="0">
                <a:solidFill>
                  <a:srgbClr val="0070C0"/>
                </a:solidFill>
                <a:ea typeface="Microsoft JhengHei" charset="-120"/>
                <a:cs typeface="Microsoft JhengHei" charset="-120"/>
              </a:rPr>
              <a:t>BFS_OPEN.insert</a:t>
            </a:r>
            <a:r>
              <a:rPr kumimoji="1" lang="en-US" altLang="zh-TW" b="1" dirty="0" smtClean="0">
                <a:solidFill>
                  <a:srgbClr val="0070C0"/>
                </a:solidFill>
                <a:ea typeface="Microsoft JhengHei" charset="-120"/>
                <a:cs typeface="Microsoft JhengHei" charset="-120"/>
              </a:rPr>
              <a:t> (</a:t>
            </a:r>
            <a:r>
              <a:rPr kumimoji="1" lang="en-US" altLang="zh-TW" b="1" dirty="0" err="1" smtClean="0">
                <a:solidFill>
                  <a:srgbClr val="0070C0"/>
                </a:solidFill>
                <a:ea typeface="Microsoft JhengHei" charset="-120"/>
                <a:cs typeface="Microsoft JhengHei" charset="-120"/>
              </a:rPr>
              <a:t>conf</a:t>
            </a:r>
            <a:r>
              <a:rPr kumimoji="1" lang="en-US" altLang="zh-TW" b="1" dirty="0" smtClean="0">
                <a:solidFill>
                  <a:srgbClr val="0070C0"/>
                </a:solidFill>
                <a:ea typeface="Microsoft JhengHei" charset="-120"/>
                <a:cs typeface="Microsoft JhengHei" charset="-120"/>
              </a:rPr>
              <a:t> , potential) </a:t>
            </a:r>
          </a:p>
          <a:p>
            <a:pPr lvl="1"/>
            <a:r>
              <a:rPr kumimoji="1" lang="zh-TW" altLang="en-US" dirty="0" smtClean="0">
                <a:ea typeface="Microsoft JhengHei" charset="-120"/>
                <a:cs typeface="Microsoft JhengHei" charset="-120"/>
              </a:rPr>
              <a:t>未被拜訪過的</a:t>
            </a:r>
            <a:r>
              <a:rPr kumimoji="1" lang="en-US" altLang="zh-TW" dirty="0" smtClean="0">
                <a:ea typeface="Microsoft JhengHei" charset="-120"/>
                <a:cs typeface="Microsoft JhengHei" charset="-120"/>
              </a:rPr>
              <a:t> configuration </a:t>
            </a:r>
            <a:r>
              <a:rPr kumimoji="1" lang="zh-TW" altLang="en-US" dirty="0" smtClean="0">
                <a:ea typeface="Microsoft JhengHei" charset="-120"/>
                <a:cs typeface="Microsoft JhengHei" charset="-120"/>
              </a:rPr>
              <a:t>根據</a:t>
            </a:r>
            <a:r>
              <a:rPr kumimoji="1" lang="en-US" altLang="zh-TW" dirty="0" smtClean="0">
                <a:ea typeface="Microsoft JhengHei" charset="-120"/>
                <a:cs typeface="Microsoft JhengHei" charset="-120"/>
              </a:rPr>
              <a:t> potential (</a:t>
            </a:r>
            <a:r>
              <a:rPr kumimoji="1" lang="zh-TW" altLang="en-US" dirty="0" smtClean="0">
                <a:ea typeface="Microsoft JhengHei" charset="-120"/>
                <a:cs typeface="Microsoft JhengHei" charset="-120"/>
              </a:rPr>
              <a:t>整數</a:t>
            </a:r>
            <a:r>
              <a:rPr kumimoji="1" lang="en-US" altLang="zh-TW" dirty="0" smtClean="0">
                <a:ea typeface="Microsoft JhengHei" charset="-120"/>
                <a:cs typeface="Microsoft JhengHei" charset="-120"/>
              </a:rPr>
              <a:t>) </a:t>
            </a:r>
            <a:r>
              <a:rPr kumimoji="1" lang="zh-TW" altLang="en-US" dirty="0" smtClean="0">
                <a:ea typeface="Microsoft JhengHei" charset="-120"/>
                <a:cs typeface="Microsoft JhengHei" charset="-120"/>
              </a:rPr>
              <a:t>值加入</a:t>
            </a:r>
            <a:r>
              <a:rPr kumimoji="1" lang="en-US" altLang="zh-TW" dirty="0" smtClean="0">
                <a:ea typeface="Microsoft JhengHei" charset="-120"/>
                <a:cs typeface="Microsoft JhengHei" charset="-120"/>
              </a:rPr>
              <a:t> OPEN</a:t>
            </a:r>
          </a:p>
          <a:p>
            <a:pPr lvl="1"/>
            <a:r>
              <a:rPr kumimoji="1" lang="en-US" altLang="zh-TW" dirty="0" smtClean="0">
                <a:ea typeface="Microsoft JhengHei" charset="-120"/>
                <a:cs typeface="Microsoft JhengHei" charset="-120"/>
              </a:rPr>
              <a:t>&lt; Parameters &gt;</a:t>
            </a:r>
          </a:p>
          <a:p>
            <a:pPr lvl="2"/>
            <a:r>
              <a:rPr kumimoji="1" lang="en-US" altLang="zh-TW" dirty="0" err="1" smtClean="0">
                <a:ea typeface="Microsoft JhengHei" charset="-120"/>
                <a:cs typeface="Microsoft JhengHei" charset="-120"/>
              </a:rPr>
              <a:t>conf</a:t>
            </a:r>
            <a:r>
              <a:rPr kumimoji="1" lang="en-US" altLang="zh-TW" dirty="0" smtClean="0">
                <a:ea typeface="Microsoft JhengHei" charset="-120"/>
                <a:cs typeface="Microsoft JhengHei" charset="-120"/>
              </a:rPr>
              <a:t> : tuple</a:t>
            </a:r>
          </a:p>
          <a:p>
            <a:pPr lvl="2"/>
            <a:r>
              <a:rPr kumimoji="1" lang="en-US" altLang="zh-TW" dirty="0" smtClean="0">
                <a:ea typeface="Microsoft JhengHei" charset="-120"/>
                <a:cs typeface="Microsoft JhengHei" charset="-120"/>
              </a:rPr>
              <a:t>potential : </a:t>
            </a:r>
            <a:r>
              <a:rPr kumimoji="1" lang="en-US" altLang="zh-TW" dirty="0" err="1" smtClean="0">
                <a:ea typeface="Microsoft JhengHei" charset="-120"/>
                <a:cs typeface="Microsoft JhengHei" charset="-120"/>
              </a:rPr>
              <a:t>int</a:t>
            </a:r>
            <a:endParaRPr kumimoji="1" lang="en-US" altLang="zh-TW" dirty="0" smtClean="0">
              <a:ea typeface="Microsoft JhengHei" charset="-120"/>
              <a:cs typeface="Microsoft JhengHei" charset="-120"/>
            </a:endParaRPr>
          </a:p>
          <a:p>
            <a:pPr lvl="1"/>
            <a:r>
              <a:rPr kumimoji="1" lang="en-US" altLang="zh-TW" dirty="0" smtClean="0">
                <a:ea typeface="Microsoft JhengHei" charset="-120"/>
                <a:cs typeface="Microsoft JhengHei" charset="-120"/>
              </a:rPr>
              <a:t>&lt; Return &gt; None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690688"/>
            <a:ext cx="12192000" cy="3130244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9683259" y="1690688"/>
            <a:ext cx="2508741" cy="147732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zh-TW" dirty="0" smtClean="0">
                <a:solidFill>
                  <a:schemeClr val="bg1"/>
                </a:solidFill>
              </a:rPr>
              <a:t>BFS_OPEN.OPEN = </a:t>
            </a:r>
          </a:p>
          <a:p>
            <a:r>
              <a:rPr kumimoji="1" lang="en-US" altLang="zh-TW" dirty="0" smtClean="0">
                <a:solidFill>
                  <a:schemeClr val="bg1"/>
                </a:solidFill>
              </a:rPr>
              <a:t>{ 0 : [ ] , </a:t>
            </a:r>
          </a:p>
          <a:p>
            <a:r>
              <a:rPr kumimoji="1" lang="en-US" altLang="zh-TW" dirty="0">
                <a:solidFill>
                  <a:schemeClr val="bg1"/>
                </a:solidFill>
              </a:rPr>
              <a:t> </a:t>
            </a:r>
            <a:r>
              <a:rPr kumimoji="1" lang="en-US" altLang="zh-TW" dirty="0" smtClean="0">
                <a:solidFill>
                  <a:schemeClr val="bg1"/>
                </a:solidFill>
              </a:rPr>
              <a:t> 1 : [ </a:t>
            </a:r>
            <a:r>
              <a:rPr kumimoji="1" lang="en-US" altLang="zh-TW" dirty="0" smtClean="0">
                <a:solidFill>
                  <a:srgbClr val="FFFF00"/>
                </a:solidFill>
              </a:rPr>
              <a:t>(</a:t>
            </a:r>
            <a:r>
              <a:rPr kumimoji="1" lang="en-US" altLang="zh-TW" dirty="0" err="1" smtClean="0">
                <a:solidFill>
                  <a:srgbClr val="FFFF00"/>
                </a:solidFill>
              </a:rPr>
              <a:t>conf</a:t>
            </a:r>
            <a:r>
              <a:rPr kumimoji="1" lang="en-US" altLang="zh-TW" dirty="0" smtClean="0">
                <a:solidFill>
                  <a:srgbClr val="FFFF00"/>
                </a:solidFill>
              </a:rPr>
              <a:t>) </a:t>
            </a:r>
            <a:r>
              <a:rPr kumimoji="1" lang="en-US" altLang="zh-TW" dirty="0" smtClean="0">
                <a:solidFill>
                  <a:schemeClr val="bg1"/>
                </a:solidFill>
              </a:rPr>
              <a:t>, </a:t>
            </a:r>
            <a:r>
              <a:rPr kumimoji="1" lang="en-US" altLang="zh-TW" dirty="0" smtClean="0">
                <a:solidFill>
                  <a:srgbClr val="FFFF00"/>
                </a:solidFill>
              </a:rPr>
              <a:t>(</a:t>
            </a:r>
            <a:r>
              <a:rPr kumimoji="1" lang="en-US" altLang="zh-TW" dirty="0" err="1" smtClean="0">
                <a:solidFill>
                  <a:srgbClr val="FFFF00"/>
                </a:solidFill>
              </a:rPr>
              <a:t>conf</a:t>
            </a:r>
            <a:r>
              <a:rPr kumimoji="1" lang="en-US" altLang="zh-TW" dirty="0" smtClean="0">
                <a:solidFill>
                  <a:srgbClr val="FFFF00"/>
                </a:solidFill>
              </a:rPr>
              <a:t>) </a:t>
            </a:r>
            <a:r>
              <a:rPr kumimoji="1" lang="en-US" altLang="zh-TW" dirty="0" smtClean="0">
                <a:solidFill>
                  <a:schemeClr val="bg1"/>
                </a:solidFill>
              </a:rPr>
              <a:t>] ,</a:t>
            </a:r>
          </a:p>
          <a:p>
            <a:r>
              <a:rPr kumimoji="1" lang="en-US" altLang="zh-TW" dirty="0">
                <a:solidFill>
                  <a:schemeClr val="bg1"/>
                </a:solidFill>
              </a:rPr>
              <a:t> </a:t>
            </a:r>
            <a:r>
              <a:rPr kumimoji="1" lang="en-US" altLang="zh-TW" dirty="0" smtClean="0">
                <a:solidFill>
                  <a:schemeClr val="bg1"/>
                </a:solidFill>
              </a:rPr>
              <a:t>  </a:t>
            </a:r>
            <a:r>
              <a:rPr kumimoji="1" lang="mr-IN" altLang="zh-TW" dirty="0" smtClean="0">
                <a:solidFill>
                  <a:schemeClr val="bg1"/>
                </a:solidFill>
              </a:rPr>
              <a:t>……</a:t>
            </a:r>
            <a:r>
              <a:rPr kumimoji="1" lang="en-US" altLang="zh-TW" dirty="0" smtClean="0">
                <a:solidFill>
                  <a:schemeClr val="bg1"/>
                </a:solidFill>
              </a:rPr>
              <a:t> ,</a:t>
            </a:r>
          </a:p>
          <a:p>
            <a:r>
              <a:rPr kumimoji="1" lang="en-US" altLang="zh-TW" dirty="0">
                <a:solidFill>
                  <a:schemeClr val="bg1"/>
                </a:solidFill>
              </a:rPr>
              <a:t> </a:t>
            </a:r>
            <a:r>
              <a:rPr kumimoji="1" lang="en-US" altLang="zh-TW" dirty="0" smtClean="0">
                <a:solidFill>
                  <a:schemeClr val="bg1"/>
                </a:solidFill>
              </a:rPr>
              <a:t>  254 : [ </a:t>
            </a:r>
            <a:r>
              <a:rPr kumimoji="1" lang="en-US" altLang="zh-TW" dirty="0" smtClean="0">
                <a:solidFill>
                  <a:srgbClr val="FFFF00"/>
                </a:solidFill>
              </a:rPr>
              <a:t>(</a:t>
            </a:r>
            <a:r>
              <a:rPr kumimoji="1" lang="en-US" altLang="zh-TW" dirty="0" err="1" smtClean="0">
                <a:solidFill>
                  <a:srgbClr val="FFFF00"/>
                </a:solidFill>
              </a:rPr>
              <a:t>conf</a:t>
            </a:r>
            <a:r>
              <a:rPr kumimoji="1" lang="en-US" altLang="zh-TW" dirty="0" smtClean="0">
                <a:solidFill>
                  <a:srgbClr val="FFFF00"/>
                </a:solidFill>
              </a:rPr>
              <a:t>)</a:t>
            </a:r>
            <a:r>
              <a:rPr kumimoji="1" lang="en-US" altLang="zh-TW" dirty="0" smtClean="0">
                <a:solidFill>
                  <a:schemeClr val="bg1"/>
                </a:solidFill>
              </a:rPr>
              <a:t> , </a:t>
            </a:r>
            <a:r>
              <a:rPr kumimoji="1" lang="en-US" altLang="zh-TW" dirty="0" smtClean="0">
                <a:solidFill>
                  <a:srgbClr val="FFFF00"/>
                </a:solidFill>
              </a:rPr>
              <a:t>(</a:t>
            </a:r>
            <a:r>
              <a:rPr kumimoji="1" lang="en-US" altLang="zh-TW" dirty="0" err="1" smtClean="0">
                <a:solidFill>
                  <a:srgbClr val="FFFF00"/>
                </a:solidFill>
              </a:rPr>
              <a:t>conf</a:t>
            </a:r>
            <a:r>
              <a:rPr kumimoji="1" lang="en-US" altLang="zh-TW" dirty="0" smtClean="0">
                <a:solidFill>
                  <a:srgbClr val="FFFF00"/>
                </a:solidFill>
              </a:rPr>
              <a:t>) </a:t>
            </a:r>
            <a:r>
              <a:rPr kumimoji="1" lang="en-US" altLang="zh-TW" dirty="0" smtClean="0">
                <a:solidFill>
                  <a:schemeClr val="bg1"/>
                </a:solidFill>
              </a:rPr>
              <a:t>] }</a:t>
            </a:r>
            <a:endParaRPr kumimoji="1" lang="zh-TW" altLang="en-US" dirty="0">
              <a:solidFill>
                <a:schemeClr val="bg1"/>
              </a:solidFill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6682152" y="4820932"/>
            <a:ext cx="542778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b="1" dirty="0" err="1" smtClean="0">
                <a:solidFill>
                  <a:srgbClr val="0070C0"/>
                </a:solidFill>
                <a:ea typeface="Microsoft JhengHei" charset="-120"/>
                <a:cs typeface="Microsoft JhengHei" charset="-120"/>
              </a:rPr>
              <a:t>BFS_OPEN.first</a:t>
            </a:r>
            <a:r>
              <a:rPr kumimoji="1" lang="en-US" altLang="zh-TW" b="1" dirty="0" smtClean="0">
                <a:solidFill>
                  <a:srgbClr val="0070C0"/>
                </a:solidFill>
                <a:ea typeface="Microsoft JhengHei" charset="-120"/>
                <a:cs typeface="Microsoft JhengHei" charset="-120"/>
              </a:rPr>
              <a:t> () </a:t>
            </a:r>
          </a:p>
          <a:p>
            <a:pPr lvl="1"/>
            <a:r>
              <a:rPr kumimoji="1" lang="zh-TW" altLang="en-US" dirty="0" smtClean="0">
                <a:ea typeface="Microsoft JhengHei" charset="-120"/>
                <a:cs typeface="Microsoft JhengHei" charset="-120"/>
              </a:rPr>
              <a:t>若</a:t>
            </a:r>
            <a:r>
              <a:rPr kumimoji="1" lang="en-US" altLang="zh-TW" dirty="0" smtClean="0">
                <a:ea typeface="Microsoft JhengHei" charset="-120"/>
                <a:cs typeface="Microsoft JhengHei" charset="-120"/>
              </a:rPr>
              <a:t> OPEN</a:t>
            </a:r>
            <a:r>
              <a:rPr kumimoji="1" lang="zh-TW" altLang="en-US" dirty="0" smtClean="0">
                <a:ea typeface="Microsoft JhengHei" charset="-120"/>
                <a:cs typeface="Microsoft JhengHei" charset="-120"/>
              </a:rPr>
              <a:t> 非空集合，取出</a:t>
            </a:r>
            <a:r>
              <a:rPr kumimoji="1" lang="en-US" altLang="zh-TW" dirty="0" smtClean="0">
                <a:ea typeface="Microsoft JhengHei" charset="-120"/>
                <a:cs typeface="Microsoft JhengHei" charset="-120"/>
              </a:rPr>
              <a:t> potential </a:t>
            </a:r>
            <a:r>
              <a:rPr kumimoji="1" lang="zh-TW" altLang="en-US" dirty="0" smtClean="0">
                <a:ea typeface="Microsoft JhengHei" charset="-120"/>
                <a:cs typeface="Microsoft JhengHei" charset="-120"/>
              </a:rPr>
              <a:t>最小的</a:t>
            </a:r>
            <a:r>
              <a:rPr kumimoji="1" lang="en-US" altLang="zh-TW" dirty="0" smtClean="0">
                <a:ea typeface="Microsoft JhengHei" charset="-120"/>
                <a:cs typeface="Microsoft JhengHei" charset="-120"/>
              </a:rPr>
              <a:t> </a:t>
            </a:r>
            <a:r>
              <a:rPr kumimoji="1" lang="en-US" altLang="zh-TW" dirty="0" err="1" smtClean="0">
                <a:ea typeface="Microsoft JhengHei" charset="-120"/>
                <a:cs typeface="Microsoft JhengHei" charset="-120"/>
              </a:rPr>
              <a:t>conf</a:t>
            </a:r>
            <a:r>
              <a:rPr kumimoji="1" lang="zh-TW" altLang="en-US" dirty="0" smtClean="0">
                <a:ea typeface="Microsoft JhengHei" charset="-120"/>
                <a:cs typeface="Microsoft JhengHei" charset="-120"/>
              </a:rPr>
              <a:t>；若 </a:t>
            </a:r>
            <a:r>
              <a:rPr kumimoji="1" lang="en-US" altLang="zh-TW" dirty="0" smtClean="0">
                <a:ea typeface="Microsoft JhengHei" charset="-120"/>
                <a:cs typeface="Microsoft JhengHei" charset="-120"/>
              </a:rPr>
              <a:t>OPEN</a:t>
            </a:r>
            <a:r>
              <a:rPr kumimoji="1" lang="zh-TW" altLang="en-US" dirty="0" smtClean="0">
                <a:ea typeface="Microsoft JhengHei" charset="-120"/>
                <a:cs typeface="Microsoft JhengHei" charset="-120"/>
              </a:rPr>
              <a:t> 為空，回傳</a:t>
            </a:r>
            <a:r>
              <a:rPr kumimoji="1" lang="en-US" altLang="zh-TW" dirty="0" smtClean="0">
                <a:ea typeface="Microsoft JhengHei" charset="-120"/>
                <a:cs typeface="Microsoft JhengHei" charset="-120"/>
              </a:rPr>
              <a:t> None</a:t>
            </a:r>
          </a:p>
          <a:p>
            <a:pPr lvl="1"/>
            <a:r>
              <a:rPr kumimoji="1" lang="en-US" altLang="zh-TW" dirty="0" smtClean="0">
                <a:ea typeface="Microsoft JhengHei" charset="-120"/>
                <a:cs typeface="Microsoft JhengHei" charset="-120"/>
              </a:rPr>
              <a:t>&lt; Parameters &gt;</a:t>
            </a:r>
          </a:p>
          <a:p>
            <a:pPr lvl="1"/>
            <a:r>
              <a:rPr kumimoji="1" lang="en-US" altLang="zh-TW" dirty="0" smtClean="0">
                <a:ea typeface="Microsoft JhengHei" charset="-120"/>
                <a:cs typeface="Microsoft JhengHei" charset="-120"/>
              </a:rPr>
              <a:t>&lt; Return &gt; tuple / None</a:t>
            </a:r>
          </a:p>
        </p:txBody>
      </p:sp>
    </p:spTree>
    <p:extLst>
      <p:ext uri="{BB962C8B-B14F-4D97-AF65-F5344CB8AC3E}">
        <p14:creationId xmlns:p14="http://schemas.microsoft.com/office/powerpoint/2010/main" val="1658507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690688"/>
            <a:ext cx="12192000" cy="4392706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>
                <a:latin typeface="+mn-lt"/>
                <a:ea typeface="Microsoft JhengHei" charset="-120"/>
                <a:cs typeface="Microsoft JhengHei" charset="-120"/>
              </a:rPr>
              <a:t>Object </a:t>
            </a:r>
            <a:r>
              <a:rPr kumimoji="1" lang="mr-IN" altLang="zh-TW" dirty="0" smtClean="0">
                <a:latin typeface="+mn-lt"/>
                <a:ea typeface="Microsoft JhengHei" charset="-120"/>
                <a:cs typeface="Microsoft JhengHei" charset="-120"/>
              </a:rPr>
              <a:t>–</a:t>
            </a:r>
            <a:r>
              <a:rPr kumimoji="1" lang="en-US" altLang="zh-TW" dirty="0" smtClean="0">
                <a:latin typeface="+mn-lt"/>
                <a:ea typeface="Microsoft JhengHei" charset="-120"/>
                <a:cs typeface="Microsoft JhengHei" charset="-120"/>
              </a:rPr>
              <a:t> BFS_T</a:t>
            </a:r>
            <a:endParaRPr kumimoji="1" lang="zh-TW" altLang="en-US" dirty="0">
              <a:latin typeface="+mn-lt"/>
              <a:ea typeface="Microsoft JhengHei" charset="-120"/>
              <a:cs typeface="Microsoft JhengHei" charset="-12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7385538" y="1690688"/>
            <a:ext cx="4806462" cy="147732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zh-TW" dirty="0" smtClean="0">
                <a:solidFill>
                  <a:schemeClr val="bg1"/>
                </a:solidFill>
              </a:rPr>
              <a:t>BFS_T . T = </a:t>
            </a:r>
          </a:p>
          <a:p>
            <a:r>
              <a:rPr kumimoji="1" lang="en-US" altLang="zh-TW" dirty="0" smtClean="0">
                <a:solidFill>
                  <a:schemeClr val="bg1"/>
                </a:solidFill>
              </a:rPr>
              <a:t>{ 0 : [</a:t>
            </a:r>
            <a:r>
              <a:rPr kumimoji="1" lang="zh-TW" altLang="en-US" dirty="0" smtClean="0">
                <a:solidFill>
                  <a:schemeClr val="bg1"/>
                </a:solidFill>
              </a:rPr>
              <a:t> </a:t>
            </a:r>
            <a:r>
              <a:rPr kumimoji="1" lang="en-US" altLang="zh-TW" dirty="0" smtClean="0">
                <a:solidFill>
                  <a:srgbClr val="FFFF00"/>
                </a:solidFill>
              </a:rPr>
              <a:t>(</a:t>
            </a:r>
            <a:r>
              <a:rPr kumimoji="1" lang="en-US" altLang="zh-TW" dirty="0" err="1">
                <a:solidFill>
                  <a:srgbClr val="FFFF00"/>
                </a:solidFill>
              </a:rPr>
              <a:t>conf</a:t>
            </a:r>
            <a:r>
              <a:rPr kumimoji="1" lang="en-US" altLang="zh-TW" dirty="0" smtClean="0">
                <a:solidFill>
                  <a:srgbClr val="FFFF00"/>
                </a:solidFill>
              </a:rPr>
              <a:t>)</a:t>
            </a:r>
            <a:r>
              <a:rPr kumimoji="1" lang="zh-TW" altLang="en-US" dirty="0" smtClean="0">
                <a:solidFill>
                  <a:srgbClr val="FFFF00"/>
                </a:solidFill>
              </a:rPr>
              <a:t> </a:t>
            </a:r>
            <a:r>
              <a:rPr kumimoji="1" lang="en-US" altLang="zh-TW" dirty="0" smtClean="0">
                <a:solidFill>
                  <a:schemeClr val="bg1"/>
                </a:solidFill>
              </a:rPr>
              <a:t>] , </a:t>
            </a:r>
          </a:p>
          <a:p>
            <a:r>
              <a:rPr kumimoji="1" lang="en-US" altLang="zh-TW" dirty="0">
                <a:solidFill>
                  <a:schemeClr val="bg1"/>
                </a:solidFill>
              </a:rPr>
              <a:t> </a:t>
            </a:r>
            <a:r>
              <a:rPr kumimoji="1" lang="en-US" altLang="zh-TW" dirty="0" smtClean="0">
                <a:solidFill>
                  <a:schemeClr val="bg1"/>
                </a:solidFill>
              </a:rPr>
              <a:t> 1 : [ </a:t>
            </a:r>
            <a:r>
              <a:rPr kumimoji="1" lang="en-US" altLang="zh-TW" dirty="0" smtClean="0">
                <a:solidFill>
                  <a:srgbClr val="FFFF00"/>
                </a:solidFill>
              </a:rPr>
              <a:t>[ (</a:t>
            </a:r>
            <a:r>
              <a:rPr kumimoji="1" lang="en-US" altLang="zh-TW" dirty="0" err="1" smtClean="0">
                <a:solidFill>
                  <a:srgbClr val="FFFF00"/>
                </a:solidFill>
              </a:rPr>
              <a:t>conf</a:t>
            </a:r>
            <a:r>
              <a:rPr kumimoji="1" lang="en-US" altLang="zh-TW" dirty="0" smtClean="0">
                <a:solidFill>
                  <a:srgbClr val="FFFF00"/>
                </a:solidFill>
              </a:rPr>
              <a:t>) , (source) ]</a:t>
            </a:r>
            <a:r>
              <a:rPr kumimoji="1" lang="en-US" altLang="zh-TW" dirty="0" smtClean="0">
                <a:solidFill>
                  <a:schemeClr val="bg1"/>
                </a:solidFill>
              </a:rPr>
              <a:t> , </a:t>
            </a:r>
            <a:r>
              <a:rPr kumimoji="1" lang="en-US" altLang="zh-TW" dirty="0">
                <a:solidFill>
                  <a:srgbClr val="FFFF00"/>
                </a:solidFill>
              </a:rPr>
              <a:t>[ (</a:t>
            </a:r>
            <a:r>
              <a:rPr kumimoji="1" lang="en-US" altLang="zh-TW" dirty="0" err="1">
                <a:solidFill>
                  <a:srgbClr val="FFFF00"/>
                </a:solidFill>
              </a:rPr>
              <a:t>conf</a:t>
            </a:r>
            <a:r>
              <a:rPr kumimoji="1" lang="en-US" altLang="zh-TW" dirty="0">
                <a:solidFill>
                  <a:srgbClr val="FFFF00"/>
                </a:solidFill>
              </a:rPr>
              <a:t>) , </a:t>
            </a:r>
            <a:r>
              <a:rPr kumimoji="1" lang="en-US" altLang="zh-TW" dirty="0" smtClean="0">
                <a:solidFill>
                  <a:srgbClr val="FFFF00"/>
                </a:solidFill>
              </a:rPr>
              <a:t>(source) </a:t>
            </a:r>
            <a:r>
              <a:rPr kumimoji="1" lang="en-US" altLang="zh-TW" dirty="0">
                <a:solidFill>
                  <a:srgbClr val="FFFF00"/>
                </a:solidFill>
              </a:rPr>
              <a:t>] </a:t>
            </a:r>
            <a:r>
              <a:rPr kumimoji="1" lang="en-US" altLang="zh-TW" dirty="0" smtClean="0">
                <a:solidFill>
                  <a:schemeClr val="bg1"/>
                </a:solidFill>
              </a:rPr>
              <a:t>]</a:t>
            </a:r>
          </a:p>
          <a:p>
            <a:r>
              <a:rPr kumimoji="1" lang="en-US" altLang="zh-TW" dirty="0">
                <a:solidFill>
                  <a:schemeClr val="bg1"/>
                </a:solidFill>
              </a:rPr>
              <a:t> </a:t>
            </a:r>
            <a:r>
              <a:rPr kumimoji="1" lang="en-US" altLang="zh-TW" dirty="0" smtClean="0">
                <a:solidFill>
                  <a:schemeClr val="bg1"/>
                </a:solidFill>
              </a:rPr>
              <a:t>  </a:t>
            </a:r>
            <a:r>
              <a:rPr kumimoji="1" lang="mr-IN" altLang="zh-TW" dirty="0" smtClean="0">
                <a:solidFill>
                  <a:schemeClr val="bg1"/>
                </a:solidFill>
              </a:rPr>
              <a:t>……</a:t>
            </a:r>
            <a:r>
              <a:rPr kumimoji="1" lang="en-US" altLang="zh-TW" dirty="0" smtClean="0">
                <a:solidFill>
                  <a:schemeClr val="bg1"/>
                </a:solidFill>
              </a:rPr>
              <a:t> ,</a:t>
            </a:r>
          </a:p>
          <a:p>
            <a:r>
              <a:rPr kumimoji="1" lang="en-US" altLang="zh-TW" dirty="0">
                <a:solidFill>
                  <a:schemeClr val="bg1"/>
                </a:solidFill>
              </a:rPr>
              <a:t> </a:t>
            </a:r>
            <a:r>
              <a:rPr kumimoji="1" lang="en-US" altLang="zh-TW" dirty="0" smtClean="0">
                <a:solidFill>
                  <a:schemeClr val="bg1"/>
                </a:solidFill>
              </a:rPr>
              <a:t>  260 : </a:t>
            </a:r>
            <a:r>
              <a:rPr kumimoji="1" lang="en-US" altLang="zh-TW" dirty="0">
                <a:solidFill>
                  <a:schemeClr val="bg1"/>
                </a:solidFill>
              </a:rPr>
              <a:t>[ </a:t>
            </a:r>
            <a:r>
              <a:rPr kumimoji="1" lang="en-US" altLang="zh-TW" dirty="0">
                <a:solidFill>
                  <a:srgbClr val="FFFF00"/>
                </a:solidFill>
              </a:rPr>
              <a:t>[ (</a:t>
            </a:r>
            <a:r>
              <a:rPr kumimoji="1" lang="en-US" altLang="zh-TW" dirty="0" err="1">
                <a:solidFill>
                  <a:srgbClr val="FFFF00"/>
                </a:solidFill>
              </a:rPr>
              <a:t>conf</a:t>
            </a:r>
            <a:r>
              <a:rPr kumimoji="1" lang="en-US" altLang="zh-TW" dirty="0">
                <a:solidFill>
                  <a:srgbClr val="FFFF00"/>
                </a:solidFill>
              </a:rPr>
              <a:t>) , (source) ]</a:t>
            </a:r>
            <a:r>
              <a:rPr kumimoji="1" lang="en-US" altLang="zh-TW" dirty="0">
                <a:solidFill>
                  <a:schemeClr val="bg1"/>
                </a:solidFill>
              </a:rPr>
              <a:t> , </a:t>
            </a:r>
            <a:r>
              <a:rPr kumimoji="1" lang="en-US" altLang="zh-TW" dirty="0">
                <a:solidFill>
                  <a:srgbClr val="FFFF00"/>
                </a:solidFill>
              </a:rPr>
              <a:t>[ (</a:t>
            </a:r>
            <a:r>
              <a:rPr kumimoji="1" lang="en-US" altLang="zh-TW" dirty="0" err="1">
                <a:solidFill>
                  <a:srgbClr val="FFFF00"/>
                </a:solidFill>
              </a:rPr>
              <a:t>conf</a:t>
            </a:r>
            <a:r>
              <a:rPr kumimoji="1" lang="en-US" altLang="zh-TW" dirty="0">
                <a:solidFill>
                  <a:srgbClr val="FFFF00"/>
                </a:solidFill>
              </a:rPr>
              <a:t>) , (source) ] </a:t>
            </a:r>
            <a:r>
              <a:rPr kumimoji="1" lang="en-US" altLang="zh-TW" dirty="0" smtClean="0">
                <a:solidFill>
                  <a:schemeClr val="bg1"/>
                </a:solidFill>
              </a:rPr>
              <a:t>] }</a:t>
            </a:r>
            <a:endParaRPr kumimoji="1" lang="zh-TW" altLang="en-US" dirty="0">
              <a:solidFill>
                <a:schemeClr val="bg1"/>
              </a:solidFill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8519007" y="3168016"/>
            <a:ext cx="3672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 smtClean="0">
                <a:solidFill>
                  <a:schemeClr val="bg1"/>
                </a:solidFill>
                <a:ea typeface="Microsoft JhengHei" charset="-120"/>
                <a:cs typeface="Microsoft JhengHei" charset="-120"/>
              </a:rPr>
              <a:t>(source) = </a:t>
            </a:r>
            <a:r>
              <a:rPr kumimoji="1" lang="zh-TW" altLang="en-US" dirty="0" smtClean="0">
                <a:solidFill>
                  <a:schemeClr val="bg1"/>
                </a:solidFill>
                <a:ea typeface="Microsoft JhengHei" charset="-120"/>
                <a:cs typeface="Microsoft JhengHei" charset="-120"/>
              </a:rPr>
              <a:t>來源在</a:t>
            </a:r>
            <a:r>
              <a:rPr kumimoji="1" lang="en-US" altLang="zh-TW" dirty="0" smtClean="0">
                <a:solidFill>
                  <a:schemeClr val="bg1"/>
                </a:solidFill>
                <a:ea typeface="Microsoft JhengHei" charset="-120"/>
                <a:cs typeface="Microsoft JhengHei" charset="-120"/>
              </a:rPr>
              <a:t> T tree</a:t>
            </a:r>
            <a:r>
              <a:rPr kumimoji="1" lang="zh-TW" altLang="en-US" dirty="0" smtClean="0">
                <a:solidFill>
                  <a:schemeClr val="bg1"/>
                </a:solidFill>
                <a:ea typeface="Microsoft JhengHei" charset="-120"/>
                <a:cs typeface="Microsoft JhengHei" charset="-120"/>
              </a:rPr>
              <a:t> 所在的位置</a:t>
            </a:r>
            <a:endParaRPr kumimoji="1" lang="zh-TW" altLang="en-US" dirty="0">
              <a:solidFill>
                <a:schemeClr val="bg1"/>
              </a:solidFill>
              <a:ea typeface="Microsoft JhengHei" charset="-120"/>
              <a:cs typeface="Microsoft JhengHei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5686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>
                <a:latin typeface="+mn-lt"/>
                <a:ea typeface="Microsoft JhengHei" charset="-120"/>
                <a:cs typeface="Microsoft JhengHei" charset="-120"/>
              </a:rPr>
              <a:t>Object </a:t>
            </a:r>
            <a:r>
              <a:rPr kumimoji="1" lang="mr-IN" altLang="zh-TW" dirty="0" smtClean="0">
                <a:latin typeface="+mn-lt"/>
                <a:ea typeface="Microsoft JhengHei" charset="-120"/>
                <a:cs typeface="Microsoft JhengHei" charset="-120"/>
              </a:rPr>
              <a:t>–</a:t>
            </a:r>
            <a:r>
              <a:rPr kumimoji="1" lang="en-US" altLang="zh-TW" dirty="0" smtClean="0">
                <a:latin typeface="+mn-lt"/>
                <a:ea typeface="Microsoft JhengHei" charset="-120"/>
                <a:cs typeface="Microsoft JhengHei" charset="-120"/>
              </a:rPr>
              <a:t> BFS_T</a:t>
            </a:r>
            <a:endParaRPr kumimoji="1" lang="zh-TW" altLang="en-US" dirty="0">
              <a:latin typeface="+mn-lt"/>
              <a:ea typeface="Microsoft JhengHei" charset="-120"/>
              <a:cs typeface="Microsoft JhengHei" charset="-12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1" y="1690688"/>
            <a:ext cx="3810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b="1" dirty="0" err="1" smtClean="0">
                <a:solidFill>
                  <a:srgbClr val="0070C0"/>
                </a:solidFill>
                <a:ea typeface="Microsoft JhengHei" charset="-120"/>
                <a:cs typeface="Microsoft JhengHei" charset="-120"/>
              </a:rPr>
              <a:t>BFS_T.insert_root</a:t>
            </a:r>
            <a:r>
              <a:rPr kumimoji="1" lang="en-US" altLang="zh-TW" b="1" dirty="0" smtClean="0">
                <a:solidFill>
                  <a:srgbClr val="0070C0"/>
                </a:solidFill>
                <a:ea typeface="Microsoft JhengHei" charset="-120"/>
                <a:cs typeface="Microsoft JhengHei" charset="-120"/>
              </a:rPr>
              <a:t> (</a:t>
            </a:r>
            <a:r>
              <a:rPr kumimoji="1" lang="en-US" altLang="zh-TW" b="1" dirty="0" err="1" smtClean="0">
                <a:solidFill>
                  <a:srgbClr val="0070C0"/>
                </a:solidFill>
                <a:ea typeface="Microsoft JhengHei" charset="-120"/>
                <a:cs typeface="Microsoft JhengHei" charset="-120"/>
              </a:rPr>
              <a:t>conf</a:t>
            </a:r>
            <a:r>
              <a:rPr kumimoji="1" lang="en-US" altLang="zh-TW" b="1" dirty="0" smtClean="0">
                <a:solidFill>
                  <a:srgbClr val="0070C0"/>
                </a:solidFill>
                <a:ea typeface="Microsoft JhengHei" charset="-120"/>
                <a:cs typeface="Microsoft JhengHei" charset="-120"/>
              </a:rPr>
              <a:t> , potential) </a:t>
            </a:r>
          </a:p>
          <a:p>
            <a:pPr lvl="1"/>
            <a:r>
              <a:rPr kumimoji="1" lang="en-US" altLang="zh-TW" dirty="0">
                <a:ea typeface="Microsoft JhengHei" charset="-120"/>
                <a:cs typeface="Microsoft JhengHei" charset="-120"/>
              </a:rPr>
              <a:t>c</a:t>
            </a:r>
            <a:r>
              <a:rPr kumimoji="1" lang="en-US" altLang="zh-TW" dirty="0" smtClean="0">
                <a:ea typeface="Microsoft JhengHei" charset="-120"/>
                <a:cs typeface="Microsoft JhengHei" charset="-120"/>
              </a:rPr>
              <a:t>ontrol point </a:t>
            </a:r>
            <a:r>
              <a:rPr kumimoji="1" lang="zh-TW" altLang="en-US" dirty="0" smtClean="0">
                <a:ea typeface="Microsoft JhengHei" charset="-120"/>
                <a:cs typeface="Microsoft JhengHei" charset="-120"/>
              </a:rPr>
              <a:t>的起點加入</a:t>
            </a:r>
            <a:r>
              <a:rPr kumimoji="1" lang="en-US" altLang="zh-TW" dirty="0" smtClean="0">
                <a:ea typeface="Microsoft JhengHei" charset="-120"/>
                <a:cs typeface="Microsoft JhengHei" charset="-120"/>
              </a:rPr>
              <a:t>T tree</a:t>
            </a:r>
          </a:p>
          <a:p>
            <a:pPr lvl="1"/>
            <a:r>
              <a:rPr kumimoji="1" lang="en-US" altLang="zh-TW" dirty="0" smtClean="0">
                <a:ea typeface="Microsoft JhengHei" charset="-120"/>
                <a:cs typeface="Microsoft JhengHei" charset="-120"/>
              </a:rPr>
              <a:t>&lt; Parameters &gt;</a:t>
            </a:r>
          </a:p>
          <a:p>
            <a:pPr lvl="2"/>
            <a:r>
              <a:rPr kumimoji="1" lang="en-US" altLang="zh-TW" dirty="0" err="1" smtClean="0">
                <a:ea typeface="Microsoft JhengHei" charset="-120"/>
                <a:cs typeface="Microsoft JhengHei" charset="-120"/>
              </a:rPr>
              <a:t>conf</a:t>
            </a:r>
            <a:r>
              <a:rPr kumimoji="1" lang="en-US" altLang="zh-TW" dirty="0" smtClean="0">
                <a:ea typeface="Microsoft JhengHei" charset="-120"/>
                <a:cs typeface="Microsoft JhengHei" charset="-120"/>
              </a:rPr>
              <a:t> : tuple</a:t>
            </a:r>
          </a:p>
          <a:p>
            <a:pPr lvl="2"/>
            <a:r>
              <a:rPr kumimoji="1" lang="en-US" altLang="zh-TW" dirty="0" smtClean="0">
                <a:ea typeface="Microsoft JhengHei" charset="-120"/>
                <a:cs typeface="Microsoft JhengHei" charset="-120"/>
              </a:rPr>
              <a:t>potential : </a:t>
            </a:r>
            <a:r>
              <a:rPr kumimoji="1" lang="en-US" altLang="zh-TW" dirty="0" err="1" smtClean="0">
                <a:ea typeface="Microsoft JhengHei" charset="-120"/>
                <a:cs typeface="Microsoft JhengHei" charset="-120"/>
              </a:rPr>
              <a:t>int</a:t>
            </a:r>
            <a:endParaRPr kumimoji="1" lang="en-US" altLang="zh-TW" dirty="0" smtClean="0">
              <a:ea typeface="Microsoft JhengHei" charset="-120"/>
              <a:cs typeface="Microsoft JhengHei" charset="-120"/>
            </a:endParaRPr>
          </a:p>
          <a:p>
            <a:pPr lvl="1"/>
            <a:r>
              <a:rPr kumimoji="1" lang="en-US" altLang="zh-TW" dirty="0" smtClean="0">
                <a:ea typeface="Microsoft JhengHei" charset="-120"/>
                <a:cs typeface="Microsoft JhengHei" charset="-120"/>
              </a:rPr>
              <a:t>&lt; Return &gt; None</a:t>
            </a:r>
          </a:p>
        </p:txBody>
      </p:sp>
      <p:sp>
        <p:nvSpPr>
          <p:cNvPr id="9" name="文字方塊 8"/>
          <p:cNvSpPr txBox="1"/>
          <p:nvPr/>
        </p:nvSpPr>
        <p:spPr>
          <a:xfrm>
            <a:off x="6096000" y="1690688"/>
            <a:ext cx="406790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b="1" dirty="0" err="1" smtClean="0">
                <a:solidFill>
                  <a:srgbClr val="0070C0"/>
                </a:solidFill>
                <a:ea typeface="Microsoft JhengHei" charset="-120"/>
                <a:cs typeface="Microsoft JhengHei" charset="-120"/>
              </a:rPr>
              <a:t>BFS_T.insert</a:t>
            </a:r>
            <a:r>
              <a:rPr kumimoji="1" lang="en-US" altLang="zh-TW" b="1" dirty="0" smtClean="0">
                <a:solidFill>
                  <a:srgbClr val="0070C0"/>
                </a:solidFill>
                <a:ea typeface="Microsoft JhengHei" charset="-120"/>
                <a:cs typeface="Microsoft JhengHei" charset="-120"/>
              </a:rPr>
              <a:t> (</a:t>
            </a:r>
            <a:r>
              <a:rPr kumimoji="1" lang="en-US" altLang="zh-TW" b="1" dirty="0" err="1" smtClean="0">
                <a:solidFill>
                  <a:srgbClr val="0070C0"/>
                </a:solidFill>
                <a:ea typeface="Microsoft JhengHei" charset="-120"/>
                <a:cs typeface="Microsoft JhengHei" charset="-120"/>
              </a:rPr>
              <a:t>conf</a:t>
            </a:r>
            <a:r>
              <a:rPr kumimoji="1" lang="en-US" altLang="zh-TW" b="1" dirty="0" smtClean="0">
                <a:solidFill>
                  <a:srgbClr val="0070C0"/>
                </a:solidFill>
                <a:ea typeface="Microsoft JhengHei" charset="-120"/>
                <a:cs typeface="Microsoft JhengHei" charset="-120"/>
              </a:rPr>
              <a:t> , potential , source) </a:t>
            </a:r>
          </a:p>
          <a:p>
            <a:pPr lvl="1"/>
            <a:r>
              <a:rPr kumimoji="1" lang="zh-TW" altLang="en-US" dirty="0" smtClean="0">
                <a:ea typeface="Microsoft JhengHei" charset="-120"/>
                <a:cs typeface="Microsoft JhengHei" charset="-120"/>
              </a:rPr>
              <a:t>未被拜訪過的</a:t>
            </a:r>
            <a:r>
              <a:rPr kumimoji="1" lang="en-US" altLang="zh-TW" dirty="0" smtClean="0">
                <a:ea typeface="Microsoft JhengHei" charset="-120"/>
                <a:cs typeface="Microsoft JhengHei" charset="-120"/>
              </a:rPr>
              <a:t> neighbor </a:t>
            </a:r>
            <a:r>
              <a:rPr kumimoji="1" lang="zh-TW" altLang="en-US" dirty="0" smtClean="0">
                <a:ea typeface="Microsoft JhengHei" charset="-120"/>
                <a:cs typeface="Microsoft JhengHei" charset="-120"/>
              </a:rPr>
              <a:t>加入</a:t>
            </a:r>
            <a:r>
              <a:rPr kumimoji="1" lang="en-US" altLang="zh-TW" dirty="0" smtClean="0">
                <a:ea typeface="Microsoft JhengHei" charset="-120"/>
                <a:cs typeface="Microsoft JhengHei" charset="-120"/>
              </a:rPr>
              <a:t>T tree</a:t>
            </a:r>
          </a:p>
          <a:p>
            <a:pPr lvl="1"/>
            <a:r>
              <a:rPr kumimoji="1" lang="en-US" altLang="zh-TW" dirty="0" smtClean="0">
                <a:ea typeface="Microsoft JhengHei" charset="-120"/>
                <a:cs typeface="Microsoft JhengHei" charset="-120"/>
              </a:rPr>
              <a:t>&lt; Parameters &gt;</a:t>
            </a:r>
          </a:p>
          <a:p>
            <a:pPr lvl="2"/>
            <a:r>
              <a:rPr kumimoji="1" lang="en-US" altLang="zh-TW" dirty="0" err="1" smtClean="0">
                <a:ea typeface="Microsoft JhengHei" charset="-120"/>
                <a:cs typeface="Microsoft JhengHei" charset="-120"/>
              </a:rPr>
              <a:t>conf</a:t>
            </a:r>
            <a:r>
              <a:rPr kumimoji="1" lang="en-US" altLang="zh-TW" dirty="0" smtClean="0">
                <a:ea typeface="Microsoft JhengHei" charset="-120"/>
                <a:cs typeface="Microsoft JhengHei" charset="-120"/>
              </a:rPr>
              <a:t> : tuple</a:t>
            </a:r>
          </a:p>
          <a:p>
            <a:pPr lvl="2"/>
            <a:r>
              <a:rPr kumimoji="1" lang="en-US" altLang="zh-TW" dirty="0" smtClean="0">
                <a:ea typeface="Microsoft JhengHei" charset="-120"/>
                <a:cs typeface="Microsoft JhengHei" charset="-120"/>
              </a:rPr>
              <a:t>potential : </a:t>
            </a:r>
            <a:r>
              <a:rPr kumimoji="1" lang="en-US" altLang="zh-TW" dirty="0" err="1" smtClean="0">
                <a:ea typeface="Microsoft JhengHei" charset="-120"/>
                <a:cs typeface="Microsoft JhengHei" charset="-120"/>
              </a:rPr>
              <a:t>int</a:t>
            </a:r>
            <a:endParaRPr kumimoji="1" lang="en-US" altLang="zh-TW" dirty="0" smtClean="0">
              <a:ea typeface="Microsoft JhengHei" charset="-120"/>
              <a:cs typeface="Microsoft JhengHei" charset="-120"/>
            </a:endParaRPr>
          </a:p>
          <a:p>
            <a:pPr lvl="2"/>
            <a:r>
              <a:rPr kumimoji="1" lang="en-US" altLang="zh-TW" dirty="0" smtClean="0">
                <a:ea typeface="Microsoft JhengHei" charset="-120"/>
                <a:cs typeface="Microsoft JhengHei" charset="-120"/>
              </a:rPr>
              <a:t>source : tuple</a:t>
            </a:r>
          </a:p>
          <a:p>
            <a:pPr lvl="1"/>
            <a:r>
              <a:rPr kumimoji="1" lang="en-US" altLang="zh-TW" dirty="0" smtClean="0">
                <a:ea typeface="Microsoft JhengHei" charset="-120"/>
                <a:cs typeface="Microsoft JhengHei" charset="-120"/>
              </a:rPr>
              <a:t>&lt; Return &gt; None</a:t>
            </a:r>
          </a:p>
        </p:txBody>
      </p:sp>
      <p:sp>
        <p:nvSpPr>
          <p:cNvPr id="10" name="文字方塊 9"/>
          <p:cNvSpPr txBox="1"/>
          <p:nvPr/>
        </p:nvSpPr>
        <p:spPr>
          <a:xfrm>
            <a:off x="0" y="3722013"/>
            <a:ext cx="575603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b="1" dirty="0" err="1" smtClean="0">
                <a:solidFill>
                  <a:srgbClr val="0070C0"/>
                </a:solidFill>
                <a:ea typeface="Microsoft JhengHei" charset="-120"/>
                <a:cs typeface="Microsoft JhengHei" charset="-120"/>
              </a:rPr>
              <a:t>BFS_T.search</a:t>
            </a:r>
            <a:r>
              <a:rPr kumimoji="1" lang="en-US" altLang="zh-TW" b="1" dirty="0" smtClean="0">
                <a:solidFill>
                  <a:srgbClr val="0070C0"/>
                </a:solidFill>
                <a:ea typeface="Microsoft JhengHei" charset="-120"/>
                <a:cs typeface="Microsoft JhengHei" charset="-120"/>
              </a:rPr>
              <a:t> (</a:t>
            </a:r>
            <a:r>
              <a:rPr kumimoji="1" lang="en-US" altLang="zh-TW" b="1" dirty="0" err="1" smtClean="0">
                <a:solidFill>
                  <a:srgbClr val="0070C0"/>
                </a:solidFill>
                <a:ea typeface="Microsoft JhengHei" charset="-120"/>
                <a:cs typeface="Microsoft JhengHei" charset="-120"/>
              </a:rPr>
              <a:t>conf</a:t>
            </a:r>
            <a:r>
              <a:rPr kumimoji="1" lang="en-US" altLang="zh-TW" b="1" dirty="0" smtClean="0">
                <a:solidFill>
                  <a:srgbClr val="0070C0"/>
                </a:solidFill>
                <a:ea typeface="Microsoft JhengHei" charset="-120"/>
                <a:cs typeface="Microsoft JhengHei" charset="-120"/>
              </a:rPr>
              <a:t> , potential) </a:t>
            </a:r>
          </a:p>
          <a:p>
            <a:pPr lvl="1"/>
            <a:r>
              <a:rPr kumimoji="1" lang="en-US" altLang="zh-TW" dirty="0">
                <a:ea typeface="Microsoft JhengHei" charset="-120"/>
                <a:cs typeface="Microsoft JhengHei" charset="-120"/>
              </a:rPr>
              <a:t>n</a:t>
            </a:r>
            <a:r>
              <a:rPr kumimoji="1" lang="en-US" altLang="zh-TW" dirty="0" smtClean="0">
                <a:ea typeface="Microsoft JhengHei" charset="-120"/>
                <a:cs typeface="Microsoft JhengHei" charset="-120"/>
              </a:rPr>
              <a:t>eighbor</a:t>
            </a:r>
            <a:r>
              <a:rPr kumimoji="1" lang="zh-TW" altLang="en-US" dirty="0" smtClean="0">
                <a:ea typeface="Microsoft JhengHei" charset="-120"/>
                <a:cs typeface="Microsoft JhengHei" charset="-120"/>
              </a:rPr>
              <a:t> 是否存在</a:t>
            </a:r>
            <a:r>
              <a:rPr kumimoji="1" lang="en-US" altLang="zh-TW" dirty="0" smtClean="0">
                <a:ea typeface="Microsoft JhengHei" charset="-120"/>
                <a:cs typeface="Microsoft JhengHei" charset="-120"/>
              </a:rPr>
              <a:t> T tree </a:t>
            </a:r>
            <a:r>
              <a:rPr kumimoji="1" lang="zh-TW" altLang="en-US" dirty="0" smtClean="0">
                <a:ea typeface="Microsoft JhengHei" charset="-120"/>
                <a:cs typeface="Microsoft JhengHei" charset="-120"/>
              </a:rPr>
              <a:t>裡面，有的話回傳位置，沒有的話回傳</a:t>
            </a:r>
            <a:r>
              <a:rPr kumimoji="1" lang="en-US" altLang="zh-TW" dirty="0" smtClean="0">
                <a:ea typeface="Microsoft JhengHei" charset="-120"/>
                <a:cs typeface="Microsoft JhengHei" charset="-120"/>
              </a:rPr>
              <a:t> False</a:t>
            </a:r>
            <a:r>
              <a:rPr kumimoji="1" lang="zh-TW" altLang="en-US" dirty="0" smtClean="0">
                <a:ea typeface="Microsoft JhengHei" charset="-120"/>
                <a:cs typeface="Microsoft JhengHei" charset="-120"/>
              </a:rPr>
              <a:t>；同時作為</a:t>
            </a:r>
            <a:r>
              <a:rPr kumimoji="1" lang="en-US" altLang="zh-TW" dirty="0" smtClean="0">
                <a:ea typeface="Microsoft JhengHei" charset="-120"/>
                <a:cs typeface="Microsoft JhengHei" charset="-120"/>
              </a:rPr>
              <a:t> visited or not</a:t>
            </a:r>
            <a:r>
              <a:rPr kumimoji="1" lang="zh-TW" altLang="en-US" dirty="0" smtClean="0">
                <a:ea typeface="Microsoft JhengHei" charset="-120"/>
                <a:cs typeface="Microsoft JhengHei" charset="-120"/>
              </a:rPr>
              <a:t> 的判斷</a:t>
            </a:r>
            <a:endParaRPr kumimoji="1" lang="en-US" altLang="zh-TW" dirty="0" smtClean="0">
              <a:ea typeface="Microsoft JhengHei" charset="-120"/>
              <a:cs typeface="Microsoft JhengHei" charset="-120"/>
            </a:endParaRPr>
          </a:p>
          <a:p>
            <a:pPr lvl="1"/>
            <a:r>
              <a:rPr kumimoji="1" lang="en-US" altLang="zh-TW" dirty="0" smtClean="0">
                <a:ea typeface="Microsoft JhengHei" charset="-120"/>
                <a:cs typeface="Microsoft JhengHei" charset="-120"/>
              </a:rPr>
              <a:t>&lt; Parameters &gt;</a:t>
            </a:r>
          </a:p>
          <a:p>
            <a:pPr lvl="2"/>
            <a:r>
              <a:rPr kumimoji="1" lang="en-US" altLang="zh-TW" dirty="0" err="1" smtClean="0">
                <a:ea typeface="Microsoft JhengHei" charset="-120"/>
                <a:cs typeface="Microsoft JhengHei" charset="-120"/>
              </a:rPr>
              <a:t>conf</a:t>
            </a:r>
            <a:r>
              <a:rPr kumimoji="1" lang="en-US" altLang="zh-TW" dirty="0" smtClean="0">
                <a:ea typeface="Microsoft JhengHei" charset="-120"/>
                <a:cs typeface="Microsoft JhengHei" charset="-120"/>
              </a:rPr>
              <a:t> : tuple</a:t>
            </a:r>
          </a:p>
          <a:p>
            <a:pPr lvl="2"/>
            <a:r>
              <a:rPr kumimoji="1" lang="en-US" altLang="zh-TW" dirty="0" smtClean="0">
                <a:ea typeface="Microsoft JhengHei" charset="-120"/>
                <a:cs typeface="Microsoft JhengHei" charset="-120"/>
              </a:rPr>
              <a:t>potential : </a:t>
            </a:r>
            <a:r>
              <a:rPr kumimoji="1" lang="en-US" altLang="zh-TW" dirty="0" err="1" smtClean="0">
                <a:ea typeface="Microsoft JhengHei" charset="-120"/>
                <a:cs typeface="Microsoft JhengHei" charset="-120"/>
              </a:rPr>
              <a:t>int</a:t>
            </a:r>
            <a:endParaRPr kumimoji="1" lang="en-US" altLang="zh-TW" dirty="0" smtClean="0">
              <a:ea typeface="Microsoft JhengHei" charset="-120"/>
              <a:cs typeface="Microsoft JhengHei" charset="-120"/>
            </a:endParaRPr>
          </a:p>
          <a:p>
            <a:pPr lvl="1"/>
            <a:r>
              <a:rPr kumimoji="1" lang="en-US" altLang="zh-TW" dirty="0" smtClean="0">
                <a:ea typeface="Microsoft JhengHei" charset="-120"/>
                <a:cs typeface="Microsoft JhengHei" charset="-120"/>
              </a:rPr>
              <a:t>&lt; Return &gt; tuple / False</a:t>
            </a:r>
          </a:p>
        </p:txBody>
      </p:sp>
      <p:sp>
        <p:nvSpPr>
          <p:cNvPr id="11" name="文字方塊 10"/>
          <p:cNvSpPr txBox="1"/>
          <p:nvPr/>
        </p:nvSpPr>
        <p:spPr>
          <a:xfrm>
            <a:off x="6096000" y="3704364"/>
            <a:ext cx="548053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b="1" dirty="0" err="1" smtClean="0">
                <a:solidFill>
                  <a:srgbClr val="0070C0"/>
                </a:solidFill>
                <a:ea typeface="Microsoft JhengHei" charset="-120"/>
                <a:cs typeface="Microsoft JhengHei" charset="-120"/>
              </a:rPr>
              <a:t>BFS_T.trace</a:t>
            </a:r>
            <a:r>
              <a:rPr kumimoji="1" lang="en-US" altLang="zh-TW" b="1" dirty="0" smtClean="0">
                <a:solidFill>
                  <a:srgbClr val="0070C0"/>
                </a:solidFill>
                <a:ea typeface="Microsoft JhengHei" charset="-120"/>
                <a:cs typeface="Microsoft JhengHei" charset="-120"/>
              </a:rPr>
              <a:t> (</a:t>
            </a:r>
            <a:r>
              <a:rPr kumimoji="1" lang="en-US" altLang="zh-TW" b="1" dirty="0" err="1" smtClean="0">
                <a:solidFill>
                  <a:srgbClr val="0070C0"/>
                </a:solidFill>
                <a:ea typeface="Microsoft JhengHei" charset="-120"/>
                <a:cs typeface="Microsoft JhengHei" charset="-120"/>
              </a:rPr>
              <a:t>where_in_T</a:t>
            </a:r>
            <a:r>
              <a:rPr kumimoji="1" lang="en-US" altLang="zh-TW" b="1" dirty="0" smtClean="0">
                <a:solidFill>
                  <a:srgbClr val="0070C0"/>
                </a:solidFill>
                <a:ea typeface="Microsoft JhengHei" charset="-120"/>
                <a:cs typeface="Microsoft JhengHei" charset="-120"/>
              </a:rPr>
              <a:t>) </a:t>
            </a:r>
          </a:p>
          <a:p>
            <a:pPr lvl="1"/>
            <a:r>
              <a:rPr kumimoji="1" lang="en-US" altLang="zh-TW" dirty="0" smtClean="0">
                <a:ea typeface="Microsoft JhengHei" charset="-120"/>
                <a:cs typeface="Microsoft JhengHei" charset="-120"/>
              </a:rPr>
              <a:t>search </a:t>
            </a:r>
            <a:r>
              <a:rPr kumimoji="1" lang="zh-TW" altLang="en-US" dirty="0" smtClean="0">
                <a:ea typeface="Microsoft JhengHei" charset="-120"/>
                <a:cs typeface="Microsoft JhengHei" charset="-120"/>
              </a:rPr>
              <a:t>到 </a:t>
            </a:r>
            <a:r>
              <a:rPr kumimoji="1" lang="en-US" altLang="zh-TW" dirty="0" smtClean="0">
                <a:ea typeface="Microsoft JhengHei" charset="-120"/>
                <a:cs typeface="Microsoft JhengHei" charset="-120"/>
              </a:rPr>
              <a:t>goal</a:t>
            </a:r>
            <a:r>
              <a:rPr kumimoji="1" lang="zh-TW" altLang="en-US" dirty="0" smtClean="0">
                <a:ea typeface="Microsoft JhengHei" charset="-120"/>
                <a:cs typeface="Microsoft JhengHei" charset="-120"/>
              </a:rPr>
              <a:t> 的時候，根據所在的 </a:t>
            </a:r>
            <a:r>
              <a:rPr kumimoji="1" lang="en-US" altLang="zh-TW" dirty="0" smtClean="0">
                <a:ea typeface="Microsoft JhengHei" charset="-120"/>
                <a:cs typeface="Microsoft JhengHei" charset="-120"/>
              </a:rPr>
              <a:t>T tree</a:t>
            </a:r>
            <a:r>
              <a:rPr kumimoji="1" lang="zh-TW" altLang="en-US" dirty="0" smtClean="0">
                <a:ea typeface="Microsoft JhengHei" charset="-120"/>
                <a:cs typeface="Microsoft JhengHei" charset="-120"/>
              </a:rPr>
              <a:t> 位置，回傳 </a:t>
            </a:r>
            <a:r>
              <a:rPr kumimoji="1" lang="en-US" altLang="zh-TW" dirty="0" smtClean="0">
                <a:ea typeface="Microsoft JhengHei" charset="-120"/>
                <a:cs typeface="Microsoft JhengHei" charset="-120"/>
              </a:rPr>
              <a:t>path</a:t>
            </a:r>
            <a:r>
              <a:rPr kumimoji="1" lang="zh-TW" altLang="en-US" dirty="0" smtClean="0">
                <a:ea typeface="Microsoft JhengHei" charset="-120"/>
                <a:cs typeface="Microsoft JhengHei" charset="-120"/>
              </a:rPr>
              <a:t> 陣列</a:t>
            </a:r>
            <a:endParaRPr kumimoji="1" lang="en-US" altLang="zh-TW" dirty="0" smtClean="0">
              <a:ea typeface="Microsoft JhengHei" charset="-120"/>
              <a:cs typeface="Microsoft JhengHei" charset="-120"/>
            </a:endParaRPr>
          </a:p>
          <a:p>
            <a:pPr lvl="1"/>
            <a:r>
              <a:rPr kumimoji="1" lang="en-US" altLang="zh-TW" dirty="0" smtClean="0">
                <a:ea typeface="Microsoft JhengHei" charset="-120"/>
                <a:cs typeface="Microsoft JhengHei" charset="-120"/>
              </a:rPr>
              <a:t>&lt; Parameters &gt;</a:t>
            </a:r>
          </a:p>
          <a:p>
            <a:pPr lvl="2"/>
            <a:r>
              <a:rPr kumimoji="1" lang="en-US" altLang="zh-TW" dirty="0" err="1" smtClean="0">
                <a:ea typeface="Microsoft JhengHei" charset="-120"/>
                <a:cs typeface="Microsoft JhengHei" charset="-120"/>
              </a:rPr>
              <a:t>where_in_T</a:t>
            </a:r>
            <a:r>
              <a:rPr kumimoji="1" lang="en-US" altLang="zh-TW" dirty="0" smtClean="0">
                <a:ea typeface="Microsoft JhengHei" charset="-120"/>
                <a:cs typeface="Microsoft JhengHei" charset="-120"/>
              </a:rPr>
              <a:t> : tuple</a:t>
            </a:r>
          </a:p>
          <a:p>
            <a:pPr lvl="1"/>
            <a:r>
              <a:rPr kumimoji="1" lang="en-US" altLang="zh-TW" dirty="0" smtClean="0">
                <a:ea typeface="Microsoft JhengHei" charset="-120"/>
                <a:cs typeface="Microsoft JhengHei" charset="-120"/>
              </a:rPr>
              <a:t>&lt; Return &gt; list</a:t>
            </a:r>
          </a:p>
        </p:txBody>
      </p:sp>
    </p:spTree>
    <p:extLst>
      <p:ext uri="{BB962C8B-B14F-4D97-AF65-F5344CB8AC3E}">
        <p14:creationId xmlns:p14="http://schemas.microsoft.com/office/powerpoint/2010/main" val="1087855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>
                <a:latin typeface="+mn-lt"/>
                <a:ea typeface="Microsoft JhengHei" charset="-120"/>
                <a:cs typeface="Microsoft JhengHei" charset="-120"/>
              </a:rPr>
              <a:t>Robots </a:t>
            </a:r>
            <a:r>
              <a:rPr kumimoji="1" lang="mr-IN" altLang="zh-TW" dirty="0" smtClean="0">
                <a:latin typeface="+mn-lt"/>
                <a:ea typeface="Microsoft JhengHei" charset="-120"/>
                <a:cs typeface="Microsoft JhengHei" charset="-120"/>
              </a:rPr>
              <a:t>–</a:t>
            </a:r>
            <a:r>
              <a:rPr kumimoji="1" lang="en-US" altLang="zh-TW" dirty="0" smtClean="0">
                <a:latin typeface="+mn-lt"/>
                <a:ea typeface="Microsoft JhengHei" charset="-120"/>
                <a:cs typeface="Microsoft JhengHei" charset="-120"/>
              </a:rPr>
              <a:t> Class</a:t>
            </a:r>
            <a:endParaRPr kumimoji="1" lang="zh-TW" altLang="en-US" dirty="0">
              <a:latin typeface="+mn-lt"/>
              <a:ea typeface="Microsoft JhengHei" charset="-120"/>
              <a:cs typeface="Microsoft JhengHei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5252542" y="2607521"/>
            <a:ext cx="4952253" cy="369332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zh-TW" smtClean="0">
                <a:solidFill>
                  <a:sysClr val="windowText" lastClr="000000"/>
                </a:solidFill>
              </a:rPr>
              <a:t>self.planning_conf</a:t>
            </a:r>
            <a:r>
              <a:rPr kumimoji="1" lang="en-US" altLang="zh-TW" dirty="0" smtClean="0">
                <a:solidFill>
                  <a:sysClr val="windowText" lastClr="000000"/>
                </a:solidFill>
              </a:rPr>
              <a:t> = ( x , y , theta ) in planning map</a:t>
            </a:r>
            <a:endParaRPr kumimoji="1" lang="zh-TW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5249215" y="3062827"/>
            <a:ext cx="2171230" cy="369332"/>
          </a:xfrm>
          <a:prstGeom prst="rect">
            <a:avLst/>
          </a:prstGeom>
          <a:solidFill>
            <a:srgbClr val="FFFF00"/>
          </a:solidFill>
          <a:ln w="38100"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zh-TW" smtClean="0"/>
              <a:t>self.planning_control</a:t>
            </a:r>
            <a:endParaRPr kumimoji="1" lang="zh-TW" altLang="en-US" dirty="0"/>
          </a:p>
        </p:txBody>
      </p:sp>
      <p:grpSp>
        <p:nvGrpSpPr>
          <p:cNvPr id="13" name="群組 12"/>
          <p:cNvGrpSpPr/>
          <p:nvPr/>
        </p:nvGrpSpPr>
        <p:grpSpPr>
          <a:xfrm>
            <a:off x="9301926" y="3882449"/>
            <a:ext cx="2880000" cy="2880000"/>
            <a:chOff x="2406494" y="2512614"/>
            <a:chExt cx="2880000" cy="2880000"/>
          </a:xfrm>
        </p:grpSpPr>
        <p:cxnSp>
          <p:nvCxnSpPr>
            <p:cNvPr id="5" name="直線箭頭接點 4"/>
            <p:cNvCxnSpPr/>
            <p:nvPr/>
          </p:nvCxnSpPr>
          <p:spPr>
            <a:xfrm flipV="1">
              <a:off x="3846495" y="2512614"/>
              <a:ext cx="0" cy="288000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線箭頭接點 5"/>
            <p:cNvCxnSpPr/>
            <p:nvPr/>
          </p:nvCxnSpPr>
          <p:spPr>
            <a:xfrm flipV="1">
              <a:off x="2406494" y="4246185"/>
              <a:ext cx="2880000" cy="1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三角形 2"/>
            <p:cNvSpPr/>
            <p:nvPr/>
          </p:nvSpPr>
          <p:spPr>
            <a:xfrm>
              <a:off x="2809665" y="3079815"/>
              <a:ext cx="2073659" cy="1688123"/>
            </a:xfrm>
            <a:prstGeom prst="triangle">
              <a:avLst/>
            </a:prstGeom>
            <a:solidFill>
              <a:srgbClr val="FF0000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7" name="橢圓 6"/>
            <p:cNvSpPr>
              <a:spLocks noChangeAspect="1"/>
            </p:cNvSpPr>
            <p:nvPr/>
          </p:nvSpPr>
          <p:spPr>
            <a:xfrm>
              <a:off x="3756494" y="4128829"/>
              <a:ext cx="180000" cy="18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0" name="橢圓 9"/>
            <p:cNvSpPr>
              <a:spLocks noChangeAspect="1"/>
            </p:cNvSpPr>
            <p:nvPr/>
          </p:nvSpPr>
          <p:spPr>
            <a:xfrm>
              <a:off x="3756494" y="3519196"/>
              <a:ext cx="180000" cy="180000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1" name="橢圓 10"/>
            <p:cNvSpPr>
              <a:spLocks noChangeAspect="1"/>
            </p:cNvSpPr>
            <p:nvPr/>
          </p:nvSpPr>
          <p:spPr>
            <a:xfrm>
              <a:off x="3756494" y="4499847"/>
              <a:ext cx="180000" cy="180000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4" name="橢圓 13"/>
            <p:cNvSpPr>
              <a:spLocks noChangeAspect="1"/>
            </p:cNvSpPr>
            <p:nvPr/>
          </p:nvSpPr>
          <p:spPr>
            <a:xfrm>
              <a:off x="3756494" y="2987405"/>
              <a:ext cx="180000" cy="180000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5" name="橢圓 14"/>
            <p:cNvSpPr>
              <a:spLocks noChangeAspect="1"/>
            </p:cNvSpPr>
            <p:nvPr/>
          </p:nvSpPr>
          <p:spPr>
            <a:xfrm>
              <a:off x="2770496" y="4648463"/>
              <a:ext cx="180000" cy="180000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6" name="橢圓 15"/>
            <p:cNvSpPr>
              <a:spLocks noChangeAspect="1"/>
            </p:cNvSpPr>
            <p:nvPr/>
          </p:nvSpPr>
          <p:spPr>
            <a:xfrm>
              <a:off x="4775417" y="4653992"/>
              <a:ext cx="180000" cy="180000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sp>
        <p:nvSpPr>
          <p:cNvPr id="17" name="文字方塊 16"/>
          <p:cNvSpPr txBox="1"/>
          <p:nvPr/>
        </p:nvSpPr>
        <p:spPr>
          <a:xfrm>
            <a:off x="5249215" y="3518133"/>
            <a:ext cx="2288460" cy="369332"/>
          </a:xfrm>
          <a:prstGeom prst="rect">
            <a:avLst/>
          </a:prstGeom>
          <a:solidFill>
            <a:srgbClr val="002060"/>
          </a:solidFill>
          <a:ln w="38100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zh-TW" smtClean="0">
                <a:solidFill>
                  <a:schemeClr val="bg1"/>
                </a:solidFill>
              </a:rPr>
              <a:t>self.planning_polygon</a:t>
            </a:r>
            <a:endParaRPr kumimoji="1" lang="zh-TW" altLang="en-US" dirty="0">
              <a:solidFill>
                <a:schemeClr val="bg1"/>
              </a:solidFill>
            </a:endParaRPr>
          </a:p>
        </p:txBody>
      </p:sp>
      <p:pic>
        <p:nvPicPr>
          <p:cNvPr id="19" name="圖片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9203037">
            <a:off x="2103486" y="2273493"/>
            <a:ext cx="3060700" cy="3060700"/>
          </a:xfrm>
          <a:prstGeom prst="rect">
            <a:avLst/>
          </a:prstGeom>
        </p:spPr>
      </p:pic>
      <p:cxnSp>
        <p:nvCxnSpPr>
          <p:cNvPr id="21" name="直線箭頭接點 20"/>
          <p:cNvCxnSpPr/>
          <p:nvPr/>
        </p:nvCxnSpPr>
        <p:spPr>
          <a:xfrm flipH="1" flipV="1">
            <a:off x="1632913" y="1542448"/>
            <a:ext cx="0" cy="48600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箭頭接點 21"/>
          <p:cNvCxnSpPr/>
          <p:nvPr/>
        </p:nvCxnSpPr>
        <p:spPr>
          <a:xfrm flipV="1">
            <a:off x="1617032" y="6402445"/>
            <a:ext cx="5919941" cy="2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字方塊 25"/>
          <p:cNvSpPr txBox="1"/>
          <p:nvPr/>
        </p:nvSpPr>
        <p:spPr>
          <a:xfrm>
            <a:off x="1031318" y="6217781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mtClean="0"/>
              <a:t>(0,0)</a:t>
            </a:r>
            <a:endParaRPr kumimoji="1" lang="zh-TW" altLang="en-US" dirty="0"/>
          </a:p>
        </p:txBody>
      </p:sp>
      <p:sp>
        <p:nvSpPr>
          <p:cNvPr id="29" name="文字方塊 28"/>
          <p:cNvSpPr txBox="1"/>
          <p:nvPr/>
        </p:nvSpPr>
        <p:spPr>
          <a:xfrm>
            <a:off x="3704493" y="6442284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/>
              <a:t>p</a:t>
            </a:r>
            <a:r>
              <a:rPr kumimoji="1" lang="en-US" altLang="zh-TW" smtClean="0"/>
              <a:t>lanning map</a:t>
            </a:r>
            <a:endParaRPr kumimoji="1" lang="zh-TW" altLang="en-US" dirty="0"/>
          </a:p>
        </p:txBody>
      </p:sp>
      <p:sp>
        <p:nvSpPr>
          <p:cNvPr id="30" name="矩形 29"/>
          <p:cNvSpPr>
            <a:spLocks/>
          </p:cNvSpPr>
          <p:nvPr/>
        </p:nvSpPr>
        <p:spPr>
          <a:xfrm>
            <a:off x="3045800" y="3187240"/>
            <a:ext cx="1877892" cy="1982637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rgbClr val="FFFF00"/>
              </a:solidFill>
            </a:endParaRPr>
          </a:p>
        </p:txBody>
      </p:sp>
      <p:sp>
        <p:nvSpPr>
          <p:cNvPr id="31" name="文字方塊 30"/>
          <p:cNvSpPr txBox="1"/>
          <p:nvPr/>
        </p:nvSpPr>
        <p:spPr>
          <a:xfrm>
            <a:off x="5248178" y="3975550"/>
            <a:ext cx="2825927" cy="369332"/>
          </a:xfrm>
          <a:prstGeom prst="rect">
            <a:avLst/>
          </a:prstGeom>
          <a:noFill/>
          <a:ln w="12700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kumimoji="1" lang="en-US" altLang="zh-TW" smtClean="0"/>
              <a:t>self.planning_bounding_box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06622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>
                <a:latin typeface="+mn-lt"/>
                <a:ea typeface="Microsoft JhengHei" charset="-120"/>
                <a:cs typeface="Microsoft JhengHei" charset="-120"/>
              </a:rPr>
              <a:t>Robots </a:t>
            </a:r>
            <a:r>
              <a:rPr kumimoji="1" lang="mr-IN" altLang="zh-TW" dirty="0" smtClean="0">
                <a:latin typeface="+mn-lt"/>
                <a:ea typeface="Microsoft JhengHei" charset="-120"/>
                <a:cs typeface="Microsoft JhengHei" charset="-120"/>
              </a:rPr>
              <a:t>–</a:t>
            </a:r>
            <a:r>
              <a:rPr kumimoji="1" lang="en-US" altLang="zh-TW" dirty="0" smtClean="0">
                <a:latin typeface="+mn-lt"/>
                <a:ea typeface="Microsoft JhengHei" charset="-120"/>
                <a:cs typeface="Microsoft JhengHei" charset="-120"/>
              </a:rPr>
              <a:t> Class</a:t>
            </a:r>
            <a:endParaRPr kumimoji="1" lang="zh-TW" altLang="en-US" dirty="0">
              <a:latin typeface="+mn-lt"/>
              <a:ea typeface="Microsoft JhengHei" charset="-120"/>
              <a:cs typeface="Microsoft JhengHei" charset="-120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690688"/>
            <a:ext cx="12192000" cy="4461457"/>
          </a:xfrm>
          <a:prstGeom prst="rect">
            <a:avLst/>
          </a:prstGeom>
        </p:spPr>
      </p:pic>
      <p:sp>
        <p:nvSpPr>
          <p:cNvPr id="18" name="文字方塊 17"/>
          <p:cNvSpPr txBox="1"/>
          <p:nvPr/>
        </p:nvSpPr>
        <p:spPr>
          <a:xfrm>
            <a:off x="4726205" y="0"/>
            <a:ext cx="515634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 smtClean="0"/>
              <a:t>&lt;Parameters&gt;</a:t>
            </a:r>
          </a:p>
          <a:p>
            <a:pPr lvl="1"/>
            <a:r>
              <a:rPr kumimoji="1" lang="en-US" altLang="zh-TW" dirty="0" err="1" smtClean="0"/>
              <a:t>conf</a:t>
            </a:r>
            <a:r>
              <a:rPr kumimoji="1" lang="en-US" altLang="zh-TW" dirty="0" smtClean="0"/>
              <a:t> : </a:t>
            </a:r>
            <a:r>
              <a:rPr kumimoji="1" lang="en-US" altLang="zh-TW" dirty="0" smtClean="0"/>
              <a:t>tuple/list</a:t>
            </a:r>
          </a:p>
          <a:p>
            <a:pPr lvl="1"/>
            <a:r>
              <a:rPr kumimoji="1" lang="en-US" altLang="zh-TW" dirty="0" err="1" smtClean="0"/>
              <a:t>n_polygon</a:t>
            </a:r>
            <a:r>
              <a:rPr kumimoji="1" lang="en-US" altLang="zh-TW" dirty="0" smtClean="0"/>
              <a:t> : </a:t>
            </a:r>
            <a:r>
              <a:rPr kumimoji="1" lang="en-US" altLang="zh-TW" dirty="0" err="1" smtClean="0"/>
              <a:t>int</a:t>
            </a:r>
            <a:endParaRPr kumimoji="1" lang="en-US" altLang="zh-TW" dirty="0" smtClean="0"/>
          </a:p>
          <a:p>
            <a:pPr lvl="1"/>
            <a:r>
              <a:rPr kumimoji="1" lang="en-US" altLang="zh-TW" dirty="0"/>
              <a:t>vertices : list and counterclockwise </a:t>
            </a:r>
            <a:r>
              <a:rPr kumimoji="1" lang="en-US" altLang="zh-TW" dirty="0" smtClean="0"/>
              <a:t>ordered (3D)</a:t>
            </a:r>
          </a:p>
          <a:p>
            <a:pPr lvl="1"/>
            <a:r>
              <a:rPr kumimoji="1" lang="en-US" altLang="zh-TW" dirty="0" err="1" smtClean="0"/>
              <a:t>n_control</a:t>
            </a:r>
            <a:r>
              <a:rPr kumimoji="1" lang="en-US" altLang="zh-TW" dirty="0" smtClean="0"/>
              <a:t> : </a:t>
            </a:r>
            <a:r>
              <a:rPr kumimoji="1" lang="en-US" altLang="zh-TW" dirty="0" err="1" smtClean="0"/>
              <a:t>int</a:t>
            </a:r>
            <a:endParaRPr kumimoji="1" lang="en-US" altLang="zh-TW" dirty="0" smtClean="0"/>
          </a:p>
          <a:p>
            <a:pPr lvl="1"/>
            <a:r>
              <a:rPr kumimoji="1" lang="en-US" altLang="zh-TW" dirty="0" smtClean="0"/>
              <a:t>control : list (2D)</a:t>
            </a:r>
          </a:p>
        </p:txBody>
      </p:sp>
    </p:spTree>
    <p:extLst>
      <p:ext uri="{BB962C8B-B14F-4D97-AF65-F5344CB8AC3E}">
        <p14:creationId xmlns:p14="http://schemas.microsoft.com/office/powerpoint/2010/main" val="549859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>
                <a:latin typeface="+mn-lt"/>
                <a:ea typeface="Microsoft JhengHei" charset="-120"/>
                <a:cs typeface="Microsoft JhengHei" charset="-120"/>
              </a:rPr>
              <a:t>Robots </a:t>
            </a:r>
            <a:r>
              <a:rPr kumimoji="1" lang="mr-IN" altLang="zh-TW" dirty="0" smtClean="0">
                <a:latin typeface="+mn-lt"/>
                <a:ea typeface="Microsoft JhengHei" charset="-120"/>
                <a:cs typeface="Microsoft JhengHei" charset="-120"/>
              </a:rPr>
              <a:t>–</a:t>
            </a:r>
            <a:r>
              <a:rPr kumimoji="1" lang="en-US" altLang="zh-TW" dirty="0" smtClean="0">
                <a:latin typeface="+mn-lt"/>
                <a:ea typeface="Microsoft JhengHei" charset="-120"/>
                <a:cs typeface="Microsoft JhengHei" charset="-120"/>
              </a:rPr>
              <a:t> </a:t>
            </a:r>
            <a:r>
              <a:rPr kumimoji="1" lang="en-US" altLang="zh-TW" dirty="0" err="1" smtClean="0">
                <a:latin typeface="+mn-lt"/>
                <a:ea typeface="Microsoft JhengHei" charset="-120"/>
                <a:cs typeface="Microsoft JhengHei" charset="-120"/>
              </a:rPr>
              <a:t>Class.function</a:t>
            </a:r>
            <a:r>
              <a:rPr kumimoji="1" lang="en-US" altLang="zh-TW" dirty="0" smtClean="0">
                <a:latin typeface="+mn-lt"/>
                <a:ea typeface="Microsoft JhengHei" charset="-120"/>
                <a:cs typeface="Microsoft JhengHei" charset="-120"/>
              </a:rPr>
              <a:t> </a:t>
            </a:r>
            <a:endParaRPr kumimoji="1" lang="zh-TW" altLang="en-US" dirty="0">
              <a:latin typeface="+mn-lt"/>
              <a:ea typeface="Microsoft JhengHei" charset="-120"/>
              <a:cs typeface="Microsoft JhengHei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690688"/>
            <a:ext cx="12192000" cy="1121902"/>
          </a:xfrm>
          <a:prstGeom prst="rect">
            <a:avLst/>
          </a:prstGeom>
        </p:spPr>
      </p:pic>
      <p:sp>
        <p:nvSpPr>
          <p:cNvPr id="24" name="文字方塊 23"/>
          <p:cNvSpPr txBox="1"/>
          <p:nvPr/>
        </p:nvSpPr>
        <p:spPr>
          <a:xfrm>
            <a:off x="0" y="2812590"/>
            <a:ext cx="66587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b="1" dirty="0" err="1" smtClean="0">
                <a:solidFill>
                  <a:srgbClr val="0070C0"/>
                </a:solidFill>
                <a:ea typeface="Microsoft JhengHei" charset="-120"/>
                <a:cs typeface="Microsoft JhengHei" charset="-120"/>
              </a:rPr>
              <a:t>robots.mouse_inside</a:t>
            </a:r>
            <a:r>
              <a:rPr kumimoji="1" lang="en-US" altLang="zh-TW" b="1" dirty="0" smtClean="0">
                <a:solidFill>
                  <a:srgbClr val="0070C0"/>
                </a:solidFill>
                <a:ea typeface="Microsoft JhengHei" charset="-120"/>
                <a:cs typeface="Microsoft JhengHei" charset="-120"/>
              </a:rPr>
              <a:t> (</a:t>
            </a:r>
            <a:r>
              <a:rPr kumimoji="1" lang="en-US" altLang="zh-TW" b="1" dirty="0" err="1" smtClean="0">
                <a:solidFill>
                  <a:srgbClr val="0070C0"/>
                </a:solidFill>
                <a:ea typeface="Microsoft JhengHei" charset="-120"/>
                <a:cs typeface="Microsoft JhengHei" charset="-120"/>
              </a:rPr>
              <a:t>mouse_position</a:t>
            </a:r>
            <a:r>
              <a:rPr kumimoji="1" lang="en-US" altLang="zh-TW" b="1" dirty="0" smtClean="0">
                <a:solidFill>
                  <a:srgbClr val="0070C0"/>
                </a:solidFill>
                <a:ea typeface="Microsoft JhengHei" charset="-120"/>
                <a:cs typeface="Microsoft JhengHei" charset="-120"/>
              </a:rPr>
              <a:t>) </a:t>
            </a:r>
          </a:p>
          <a:p>
            <a:pPr lvl="1"/>
            <a:r>
              <a:rPr kumimoji="1" lang="zh-TW" altLang="en-US" dirty="0" smtClean="0">
                <a:ea typeface="Microsoft JhengHei" charset="-120"/>
                <a:cs typeface="Microsoft JhengHei" charset="-120"/>
              </a:rPr>
              <a:t>游標是否落在 </a:t>
            </a:r>
            <a:r>
              <a:rPr kumimoji="1" lang="en-US" altLang="zh-TW" dirty="0" smtClean="0">
                <a:ea typeface="Microsoft JhengHei" charset="-120"/>
                <a:cs typeface="Microsoft JhengHei" charset="-120"/>
              </a:rPr>
              <a:t>robot</a:t>
            </a:r>
            <a:r>
              <a:rPr kumimoji="1" lang="zh-TW" altLang="en-US" dirty="0" smtClean="0">
                <a:ea typeface="Microsoft JhengHei" charset="-120"/>
                <a:cs typeface="Microsoft JhengHei" charset="-120"/>
              </a:rPr>
              <a:t> 的</a:t>
            </a:r>
            <a:r>
              <a:rPr kumimoji="1" lang="en-US" altLang="zh-TW" dirty="0" smtClean="0">
                <a:ea typeface="Microsoft JhengHei" charset="-120"/>
                <a:cs typeface="Microsoft JhengHei" charset="-120"/>
              </a:rPr>
              <a:t>bounding box</a:t>
            </a:r>
            <a:r>
              <a:rPr kumimoji="1" lang="zh-TW" altLang="en-US" dirty="0" smtClean="0">
                <a:ea typeface="Microsoft JhengHei" charset="-120"/>
                <a:cs typeface="Microsoft JhengHei" charset="-120"/>
              </a:rPr>
              <a:t>裡面</a:t>
            </a:r>
            <a:r>
              <a:rPr kumimoji="1" lang="zh-TW" altLang="en-US" dirty="0" smtClean="0">
                <a:ea typeface="Microsoft JhengHei" charset="-120"/>
                <a:cs typeface="Microsoft JhengHei" charset="-120"/>
              </a:rPr>
              <a:t>；使用在物件</a:t>
            </a:r>
            <a:r>
              <a:rPr kumimoji="1" lang="zh-TW" altLang="en-US" dirty="0" smtClean="0">
                <a:ea typeface="Microsoft JhengHei" charset="-120"/>
                <a:cs typeface="Microsoft JhengHei" charset="-120"/>
              </a:rPr>
              <a:t>拖</a:t>
            </a:r>
            <a:r>
              <a:rPr kumimoji="1" lang="zh-TW" altLang="en-US" dirty="0" smtClean="0">
                <a:ea typeface="Microsoft JhengHei" charset="-120"/>
                <a:cs typeface="Microsoft JhengHei" charset="-120"/>
              </a:rPr>
              <a:t>移</a:t>
            </a:r>
            <a:endParaRPr kumimoji="1" lang="en-US" altLang="zh-TW" dirty="0" smtClean="0">
              <a:ea typeface="Microsoft JhengHei" charset="-120"/>
              <a:cs typeface="Microsoft JhengHei" charset="-120"/>
            </a:endParaRPr>
          </a:p>
          <a:p>
            <a:pPr lvl="1"/>
            <a:r>
              <a:rPr kumimoji="1" lang="en-US" altLang="zh-TW" dirty="0" smtClean="0">
                <a:ea typeface="Microsoft JhengHei" charset="-120"/>
                <a:cs typeface="Microsoft JhengHei" charset="-120"/>
              </a:rPr>
              <a:t>&lt; Parameters &gt;</a:t>
            </a:r>
          </a:p>
          <a:p>
            <a:pPr lvl="2"/>
            <a:r>
              <a:rPr kumimoji="1" lang="en-US" altLang="zh-TW" dirty="0" err="1" smtClean="0">
                <a:ea typeface="Microsoft JhengHei" charset="-120"/>
                <a:cs typeface="Microsoft JhengHei" charset="-120"/>
              </a:rPr>
              <a:t>mouse_position</a:t>
            </a:r>
            <a:r>
              <a:rPr kumimoji="1" lang="en-US" altLang="zh-TW" dirty="0" smtClean="0">
                <a:ea typeface="Microsoft JhengHei" charset="-120"/>
                <a:cs typeface="Microsoft JhengHei" charset="-120"/>
              </a:rPr>
              <a:t> : list (1D)</a:t>
            </a:r>
          </a:p>
          <a:p>
            <a:pPr lvl="1"/>
            <a:r>
              <a:rPr kumimoji="1" lang="en-US" altLang="zh-TW" dirty="0" smtClean="0">
                <a:ea typeface="Microsoft JhengHei" charset="-120"/>
                <a:cs typeface="Microsoft JhengHei" charset="-120"/>
              </a:rPr>
              <a:t>&lt; Return &gt; </a:t>
            </a:r>
            <a:r>
              <a:rPr kumimoji="1" lang="en-US" altLang="zh-TW" dirty="0" smtClean="0">
                <a:ea typeface="Microsoft JhengHei" charset="-120"/>
                <a:cs typeface="Microsoft JhengHei" charset="-120"/>
              </a:rPr>
              <a:t>Boolean</a:t>
            </a:r>
            <a:endParaRPr kumimoji="1" lang="en-US" altLang="zh-TW" dirty="0" smtClean="0">
              <a:ea typeface="Microsoft JhengHei" charset="-120"/>
              <a:cs typeface="Microsoft JhengHei" charset="-12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0" y="4922781"/>
            <a:ext cx="736209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b="1" dirty="0" err="1" smtClean="0">
                <a:solidFill>
                  <a:srgbClr val="0070C0"/>
                </a:solidFill>
                <a:ea typeface="Microsoft JhengHei" charset="-120"/>
                <a:cs typeface="Microsoft JhengHei" charset="-120"/>
              </a:rPr>
              <a:t>robots.displaty_draw</a:t>
            </a:r>
            <a:r>
              <a:rPr kumimoji="1" lang="en-US" altLang="zh-TW" b="1" dirty="0" smtClean="0">
                <a:solidFill>
                  <a:srgbClr val="0070C0"/>
                </a:solidFill>
                <a:ea typeface="Microsoft JhengHei" charset="-120"/>
                <a:cs typeface="Microsoft JhengHei" charset="-120"/>
              </a:rPr>
              <a:t> (</a:t>
            </a:r>
            <a:r>
              <a:rPr kumimoji="1" lang="en-US" altLang="zh-TW" b="1" dirty="0" smtClean="0">
                <a:solidFill>
                  <a:srgbClr val="0070C0"/>
                </a:solidFill>
                <a:ea typeface="Microsoft JhengHei" charset="-120"/>
                <a:cs typeface="Microsoft JhengHei" charset="-120"/>
              </a:rPr>
              <a:t>game , color , width = 0) </a:t>
            </a:r>
          </a:p>
          <a:p>
            <a:pPr lvl="1"/>
            <a:r>
              <a:rPr kumimoji="1" lang="zh-TW" altLang="en-US" dirty="0" smtClean="0">
                <a:ea typeface="Microsoft JhengHei" charset="-120"/>
                <a:cs typeface="Microsoft JhengHei" charset="-120"/>
              </a:rPr>
              <a:t>物件畫在</a:t>
            </a:r>
            <a:r>
              <a:rPr kumimoji="1" lang="en-US" altLang="zh-TW" dirty="0" smtClean="0">
                <a:ea typeface="Microsoft JhengHei" charset="-120"/>
                <a:cs typeface="Microsoft JhengHei" charset="-120"/>
              </a:rPr>
              <a:t> display map</a:t>
            </a:r>
          </a:p>
          <a:p>
            <a:pPr lvl="1"/>
            <a:r>
              <a:rPr kumimoji="1" lang="en-US" altLang="zh-TW" dirty="0" smtClean="0">
                <a:ea typeface="Microsoft JhengHei" charset="-120"/>
                <a:cs typeface="Microsoft JhengHei" charset="-120"/>
              </a:rPr>
              <a:t>&lt; Parameters </a:t>
            </a:r>
            <a:r>
              <a:rPr kumimoji="1" lang="en-US" altLang="zh-TW" dirty="0" smtClean="0">
                <a:ea typeface="Microsoft JhengHei" charset="-120"/>
                <a:cs typeface="Microsoft JhengHei" charset="-120"/>
              </a:rPr>
              <a:t>&gt;</a:t>
            </a:r>
          </a:p>
          <a:p>
            <a:pPr lvl="1"/>
            <a:r>
              <a:rPr kumimoji="1" lang="en-US" altLang="zh-TW" dirty="0">
                <a:ea typeface="Microsoft JhengHei" charset="-120"/>
                <a:cs typeface="Microsoft JhengHei" charset="-120"/>
              </a:rPr>
              <a:t>	</a:t>
            </a:r>
            <a:r>
              <a:rPr kumimoji="1" lang="en-US" altLang="zh-TW" dirty="0" smtClean="0">
                <a:ea typeface="Microsoft JhengHei" charset="-120"/>
                <a:cs typeface="Microsoft JhengHei" charset="-120"/>
              </a:rPr>
              <a:t>game : </a:t>
            </a:r>
            <a:r>
              <a:rPr kumimoji="1" lang="en-US" altLang="zh-TW" dirty="0" err="1" smtClean="0">
                <a:ea typeface="Microsoft JhengHei" charset="-120"/>
                <a:cs typeface="Microsoft JhengHei" charset="-120"/>
              </a:rPr>
              <a:t>pygame.display</a:t>
            </a:r>
            <a:endParaRPr kumimoji="1" lang="en-US" altLang="zh-TW" dirty="0" smtClean="0">
              <a:ea typeface="Microsoft JhengHei" charset="-120"/>
              <a:cs typeface="Microsoft JhengHei" charset="-120"/>
            </a:endParaRPr>
          </a:p>
          <a:p>
            <a:pPr lvl="1"/>
            <a:r>
              <a:rPr kumimoji="1" lang="en-US" altLang="zh-TW" dirty="0">
                <a:ea typeface="Microsoft JhengHei" charset="-120"/>
                <a:cs typeface="Microsoft JhengHei" charset="-120"/>
              </a:rPr>
              <a:t>	</a:t>
            </a:r>
            <a:r>
              <a:rPr kumimoji="1" lang="en-US" altLang="zh-TW" dirty="0" smtClean="0">
                <a:ea typeface="Microsoft JhengHei" charset="-120"/>
                <a:cs typeface="Microsoft JhengHei" charset="-120"/>
              </a:rPr>
              <a:t>color : tuple</a:t>
            </a:r>
            <a:endParaRPr kumimoji="1" lang="en-US" altLang="zh-TW" dirty="0" smtClean="0">
              <a:ea typeface="Microsoft JhengHei" charset="-120"/>
              <a:cs typeface="Microsoft JhengHei" charset="-120"/>
            </a:endParaRPr>
          </a:p>
          <a:p>
            <a:pPr lvl="1"/>
            <a:r>
              <a:rPr kumimoji="1" lang="en-US" altLang="zh-TW" dirty="0" smtClean="0">
                <a:ea typeface="Microsoft JhengHei" charset="-120"/>
                <a:cs typeface="Microsoft JhengHei" charset="-120"/>
              </a:rPr>
              <a:t>&lt; Return &gt; None</a:t>
            </a: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4316659"/>
            <a:ext cx="12192000" cy="606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70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>
                <a:latin typeface="+mn-lt"/>
                <a:ea typeface="Microsoft JhengHei" charset="-120"/>
                <a:cs typeface="Microsoft JhengHei" charset="-120"/>
              </a:rPr>
              <a:t>Robots </a:t>
            </a:r>
            <a:r>
              <a:rPr kumimoji="1" lang="mr-IN" altLang="zh-TW" dirty="0" smtClean="0">
                <a:latin typeface="+mn-lt"/>
                <a:ea typeface="Microsoft JhengHei" charset="-120"/>
                <a:cs typeface="Microsoft JhengHei" charset="-120"/>
              </a:rPr>
              <a:t>–</a:t>
            </a:r>
            <a:r>
              <a:rPr kumimoji="1" lang="en-US" altLang="zh-TW" dirty="0" smtClean="0">
                <a:latin typeface="+mn-lt"/>
                <a:ea typeface="Microsoft JhengHei" charset="-120"/>
                <a:cs typeface="Microsoft JhengHei" charset="-120"/>
              </a:rPr>
              <a:t> </a:t>
            </a:r>
            <a:r>
              <a:rPr kumimoji="1" lang="en-US" altLang="zh-TW" dirty="0" err="1" smtClean="0">
                <a:latin typeface="+mn-lt"/>
                <a:ea typeface="Microsoft JhengHei" charset="-120"/>
                <a:cs typeface="Microsoft JhengHei" charset="-120"/>
              </a:rPr>
              <a:t>Class.function</a:t>
            </a:r>
            <a:r>
              <a:rPr kumimoji="1" lang="en-US" altLang="zh-TW" dirty="0" smtClean="0">
                <a:latin typeface="+mn-lt"/>
                <a:ea typeface="Microsoft JhengHei" charset="-120"/>
                <a:cs typeface="Microsoft JhengHei" charset="-120"/>
              </a:rPr>
              <a:t> </a:t>
            </a:r>
            <a:endParaRPr kumimoji="1" lang="zh-TW" altLang="en-US" dirty="0">
              <a:latin typeface="+mn-lt"/>
              <a:ea typeface="Microsoft JhengHei" charset="-120"/>
              <a:cs typeface="Microsoft JhengHei" charset="-120"/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0" y="5380672"/>
            <a:ext cx="736209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b="1" dirty="0" err="1" smtClean="0">
                <a:solidFill>
                  <a:srgbClr val="0070C0"/>
                </a:solidFill>
                <a:ea typeface="Microsoft JhengHei" charset="-120"/>
                <a:cs typeface="Microsoft JhengHei" charset="-120"/>
              </a:rPr>
              <a:t>robots.displaty_change</a:t>
            </a:r>
            <a:r>
              <a:rPr kumimoji="1" lang="en-US" altLang="zh-TW" b="1" dirty="0" smtClean="0">
                <a:solidFill>
                  <a:srgbClr val="0070C0"/>
                </a:solidFill>
                <a:ea typeface="Microsoft JhengHei" charset="-120"/>
                <a:cs typeface="Microsoft JhengHei" charset="-120"/>
              </a:rPr>
              <a:t> (</a:t>
            </a:r>
            <a:r>
              <a:rPr kumimoji="1" lang="en-US" altLang="zh-TW" b="1" dirty="0" smtClean="0">
                <a:solidFill>
                  <a:srgbClr val="0070C0"/>
                </a:solidFill>
                <a:ea typeface="Microsoft JhengHei" charset="-120"/>
                <a:cs typeface="Microsoft JhengHei" charset="-120"/>
              </a:rPr>
              <a:t>position1 , position2 , </a:t>
            </a:r>
            <a:r>
              <a:rPr kumimoji="1" lang="en-US" altLang="zh-TW" b="1" dirty="0" err="1" smtClean="0">
                <a:solidFill>
                  <a:srgbClr val="0070C0"/>
                </a:solidFill>
                <a:ea typeface="Microsoft JhengHei" charset="-120"/>
                <a:cs typeface="Microsoft JhengHei" charset="-120"/>
              </a:rPr>
              <a:t>mouse_left</a:t>
            </a:r>
            <a:r>
              <a:rPr kumimoji="1" lang="en-US" altLang="zh-TW" b="1" dirty="0" smtClean="0">
                <a:solidFill>
                  <a:srgbClr val="0070C0"/>
                </a:solidFill>
                <a:ea typeface="Microsoft JhengHei" charset="-120"/>
                <a:cs typeface="Microsoft JhengHei" charset="-120"/>
              </a:rPr>
              <a:t> = True) </a:t>
            </a:r>
          </a:p>
          <a:p>
            <a:pPr lvl="1"/>
            <a:r>
              <a:rPr kumimoji="1" lang="zh-TW" altLang="en-US" dirty="0" smtClean="0">
                <a:ea typeface="Microsoft JhengHei" charset="-120"/>
                <a:cs typeface="Microsoft JhengHei" charset="-120"/>
              </a:rPr>
              <a:t>物件被拖移時，先更改</a:t>
            </a:r>
            <a:r>
              <a:rPr kumimoji="1" lang="en-US" altLang="zh-TW" dirty="0" smtClean="0">
                <a:ea typeface="Microsoft JhengHei" charset="-120"/>
                <a:cs typeface="Microsoft JhengHei" charset="-120"/>
              </a:rPr>
              <a:t> planning map </a:t>
            </a:r>
            <a:r>
              <a:rPr kumimoji="1" lang="zh-TW" altLang="en-US" dirty="0" smtClean="0">
                <a:ea typeface="Microsoft JhengHei" charset="-120"/>
                <a:cs typeface="Microsoft JhengHei" charset="-120"/>
              </a:rPr>
              <a:t>的屬性，再反映在</a:t>
            </a:r>
            <a:r>
              <a:rPr kumimoji="1" lang="en-US" altLang="zh-TW" dirty="0" smtClean="0">
                <a:ea typeface="Microsoft JhengHei" charset="-120"/>
                <a:cs typeface="Microsoft JhengHei" charset="-120"/>
              </a:rPr>
              <a:t> display map</a:t>
            </a:r>
          </a:p>
          <a:p>
            <a:pPr lvl="1"/>
            <a:r>
              <a:rPr kumimoji="1" lang="en-US" altLang="zh-TW" dirty="0" smtClean="0">
                <a:ea typeface="Microsoft JhengHei" charset="-120"/>
                <a:cs typeface="Microsoft JhengHei" charset="-120"/>
              </a:rPr>
              <a:t>&lt; Parameters &gt;</a:t>
            </a:r>
          </a:p>
          <a:p>
            <a:pPr lvl="2"/>
            <a:r>
              <a:rPr kumimoji="1" lang="en-US" altLang="zh-TW" dirty="0" smtClean="0">
                <a:ea typeface="Microsoft JhengHei" charset="-120"/>
                <a:cs typeface="Microsoft JhengHei" charset="-120"/>
              </a:rPr>
              <a:t>position1 : </a:t>
            </a:r>
            <a:r>
              <a:rPr kumimoji="1" lang="en-US" altLang="zh-TW" dirty="0" err="1" smtClean="0">
                <a:ea typeface="Microsoft JhengHei" charset="-120"/>
                <a:cs typeface="Microsoft JhengHei" charset="-120"/>
              </a:rPr>
              <a:t>numpy.ndarray</a:t>
            </a:r>
            <a:r>
              <a:rPr kumimoji="1" lang="en-US" altLang="zh-TW" dirty="0" smtClean="0">
                <a:ea typeface="Microsoft JhengHei" charset="-120"/>
                <a:cs typeface="Microsoft JhengHei" charset="-120"/>
              </a:rPr>
              <a:t> (1D)</a:t>
            </a:r>
          </a:p>
          <a:p>
            <a:pPr lvl="1"/>
            <a:r>
              <a:rPr kumimoji="1" lang="en-US" altLang="zh-TW" dirty="0" smtClean="0">
                <a:ea typeface="Microsoft JhengHei" charset="-120"/>
                <a:cs typeface="Microsoft JhengHei" charset="-120"/>
              </a:rPr>
              <a:t>&lt; Return &gt; None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389658"/>
            <a:ext cx="12192000" cy="399101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字方塊 4"/>
              <p:cNvSpPr txBox="1"/>
              <p:nvPr/>
            </p:nvSpPr>
            <p:spPr>
              <a:xfrm>
                <a:off x="9941063" y="1389658"/>
                <a:ext cx="2250937" cy="1200329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kumimoji="1" lang="zh-TW" altLang="en-US" dirty="0" smtClean="0">
                    <a:solidFill>
                      <a:schemeClr val="bg1"/>
                    </a:solidFill>
                    <a:ea typeface="Microsoft JhengHei" charset="-120"/>
                    <a:cs typeface="Microsoft JhengHei" charset="-120"/>
                  </a:rPr>
                  <a:t>左鍵：</a:t>
                </a:r>
                <a:endParaRPr kumimoji="1" lang="en-US" altLang="zh-TW" dirty="0" smtClean="0">
                  <a:solidFill>
                    <a:schemeClr val="bg1"/>
                  </a:solidFill>
                  <a:ea typeface="Microsoft JhengHei" charset="-120"/>
                  <a:cs typeface="Microsoft JhengHei" charset="-120"/>
                </a:endParaRPr>
              </a:p>
              <a:p>
                <a:pPr lvl="1"/>
                <a:r>
                  <a:rPr kumimoji="1" lang="en-US" altLang="zh-TW" dirty="0">
                    <a:solidFill>
                      <a:schemeClr val="bg1"/>
                    </a:solidFill>
                    <a:ea typeface="Microsoft JhengHei" charset="-120"/>
                    <a:cs typeface="Microsoft JhengHei" charset="-120"/>
                  </a:rPr>
                  <a:t>m</a:t>
                </a:r>
                <a:r>
                  <a:rPr kumimoji="1" lang="en-US" altLang="zh-TW" dirty="0" smtClean="0">
                    <a:solidFill>
                      <a:schemeClr val="bg1"/>
                    </a:solidFill>
                    <a:ea typeface="Microsoft JhengHei" charset="-120"/>
                    <a:cs typeface="Microsoft JhengHei" charset="-120"/>
                  </a:rPr>
                  <a:t>ove = </a:t>
                </a:r>
                <a14:m>
                  <m:oMath xmlns:m="http://schemas.openxmlformats.org/officeDocument/2006/math">
                    <m:r>
                      <a:rPr kumimoji="1" lang="en-US" altLang="zh-TW" b="0" i="1" smtClean="0">
                        <a:solidFill>
                          <a:schemeClr val="bg1"/>
                        </a:solidFill>
                        <a:latin typeface="Cambria Math" charset="0"/>
                        <a:ea typeface="Microsoft JhengHei" charset="-120"/>
                        <a:cs typeface="Microsoft JhengHei" charset="-120"/>
                      </a:rPr>
                      <m:t>(</m:t>
                    </m:r>
                    <m:r>
                      <a:rPr kumimoji="1" lang="en-US" altLang="zh-TW" b="0" i="1" smtClean="0">
                        <a:solidFill>
                          <a:schemeClr val="bg1"/>
                        </a:solidFill>
                        <a:latin typeface="Cambria Math" charset="0"/>
                        <a:ea typeface="Microsoft JhengHei" charset="-120"/>
                        <a:cs typeface="Microsoft JhengHei" charset="-120"/>
                      </a:rPr>
                      <m:t>𝑑𝑥</m:t>
                    </m:r>
                    <m:r>
                      <a:rPr kumimoji="1" lang="en-US" altLang="zh-TW" b="0" i="1" smtClean="0">
                        <a:solidFill>
                          <a:schemeClr val="bg1"/>
                        </a:solidFill>
                        <a:latin typeface="Cambria Math" charset="0"/>
                        <a:ea typeface="Microsoft JhengHei" charset="-120"/>
                        <a:cs typeface="Microsoft JhengHei" charset="-120"/>
                      </a:rPr>
                      <m:t> , </m:t>
                    </m:r>
                    <m:r>
                      <a:rPr kumimoji="1" lang="en-US" altLang="zh-TW" b="0" i="1" smtClean="0">
                        <a:solidFill>
                          <a:schemeClr val="bg1"/>
                        </a:solidFill>
                        <a:latin typeface="Cambria Math" charset="0"/>
                        <a:ea typeface="Microsoft JhengHei" charset="-120"/>
                        <a:cs typeface="Microsoft JhengHei" charset="-120"/>
                      </a:rPr>
                      <m:t>𝑑𝑦</m:t>
                    </m:r>
                    <m:r>
                      <a:rPr kumimoji="1" lang="en-US" altLang="zh-TW" b="0" i="1" smtClean="0">
                        <a:solidFill>
                          <a:schemeClr val="bg1"/>
                        </a:solidFill>
                        <a:latin typeface="Cambria Math" charset="0"/>
                        <a:ea typeface="Microsoft JhengHei" charset="-120"/>
                        <a:cs typeface="Microsoft JhengHei" charset="-120"/>
                      </a:rPr>
                      <m:t>)</m:t>
                    </m:r>
                  </m:oMath>
                </a14:m>
                <a:endParaRPr kumimoji="1" lang="en-US" altLang="zh-TW" dirty="0" smtClean="0">
                  <a:solidFill>
                    <a:schemeClr val="bg1"/>
                  </a:solidFill>
                  <a:ea typeface="Microsoft JhengHei" charset="-120"/>
                  <a:cs typeface="Microsoft JhengHei" charset="-120"/>
                </a:endParaRPr>
              </a:p>
              <a:p>
                <a:r>
                  <a:rPr kumimoji="1" lang="zh-TW" altLang="en-US" dirty="0" smtClean="0">
                    <a:solidFill>
                      <a:schemeClr val="bg1"/>
                    </a:solidFill>
                    <a:ea typeface="Microsoft JhengHei" charset="-120"/>
                    <a:cs typeface="Microsoft JhengHei" charset="-120"/>
                  </a:rPr>
                  <a:t>右鍵：</a:t>
                </a:r>
                <a:endParaRPr kumimoji="1" lang="en-US" altLang="zh-TW" dirty="0" smtClean="0">
                  <a:solidFill>
                    <a:schemeClr val="bg1"/>
                  </a:solidFill>
                  <a:ea typeface="Microsoft JhengHei" charset="-120"/>
                  <a:cs typeface="Microsoft JhengHei" charset="-120"/>
                </a:endParaRPr>
              </a:p>
              <a:p>
                <a:pPr lvl="1"/>
                <a:r>
                  <a:rPr kumimoji="1" lang="en-US" altLang="zh-TW" dirty="0">
                    <a:solidFill>
                      <a:schemeClr val="bg1"/>
                    </a:solidFill>
                    <a:ea typeface="Microsoft JhengHei" charset="-120"/>
                    <a:cs typeface="Microsoft JhengHei" charset="-120"/>
                  </a:rPr>
                  <a:t>m</a:t>
                </a:r>
                <a:r>
                  <a:rPr kumimoji="1" lang="en-US" altLang="zh-TW" dirty="0" smtClean="0">
                    <a:solidFill>
                      <a:schemeClr val="bg1"/>
                    </a:solidFill>
                    <a:ea typeface="Microsoft JhengHei" charset="-120"/>
                    <a:cs typeface="Microsoft JhengHei" charset="-120"/>
                  </a:rPr>
                  <a:t>ove = theta</a:t>
                </a:r>
                <a:endParaRPr kumimoji="1" lang="zh-TW" altLang="en-US" dirty="0">
                  <a:solidFill>
                    <a:schemeClr val="bg1"/>
                  </a:solidFill>
                  <a:ea typeface="Microsoft JhengHei" charset="-120"/>
                  <a:cs typeface="Microsoft JhengHei" charset="-120"/>
                </a:endParaRPr>
              </a:p>
            </p:txBody>
          </p:sp>
        </mc:Choice>
        <mc:Fallback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41063" y="1389658"/>
                <a:ext cx="2250937" cy="1200329"/>
              </a:xfrm>
              <a:prstGeom prst="rect">
                <a:avLst/>
              </a:prstGeom>
              <a:blipFill rotWithShape="0">
                <a:blip r:embed="rId4"/>
                <a:stretch>
                  <a:fillRect l="-2156" t="-6533" b="-6533"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5018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>
                <a:latin typeface="+mn-lt"/>
                <a:ea typeface="Microsoft JhengHei" charset="-120"/>
                <a:cs typeface="Microsoft JhengHei" charset="-120"/>
              </a:rPr>
              <a:t>Obstacles</a:t>
            </a:r>
            <a:r>
              <a:rPr kumimoji="1" lang="en-US" altLang="zh-TW" dirty="0" smtClean="0">
                <a:latin typeface="+mn-lt"/>
                <a:ea typeface="Microsoft JhengHei" charset="-120"/>
                <a:cs typeface="Microsoft JhengHei" charset="-120"/>
              </a:rPr>
              <a:t> </a:t>
            </a:r>
            <a:r>
              <a:rPr kumimoji="1" lang="mr-IN" altLang="zh-TW" dirty="0" smtClean="0">
                <a:latin typeface="+mn-lt"/>
                <a:ea typeface="Microsoft JhengHei" charset="-120"/>
                <a:cs typeface="Microsoft JhengHei" charset="-120"/>
              </a:rPr>
              <a:t>–</a:t>
            </a:r>
            <a:r>
              <a:rPr kumimoji="1" lang="en-US" altLang="zh-TW" dirty="0" smtClean="0">
                <a:latin typeface="+mn-lt"/>
                <a:ea typeface="Microsoft JhengHei" charset="-120"/>
                <a:cs typeface="Microsoft JhengHei" charset="-120"/>
              </a:rPr>
              <a:t> Class</a:t>
            </a:r>
            <a:endParaRPr kumimoji="1" lang="zh-TW" altLang="en-US" dirty="0">
              <a:latin typeface="+mn-lt"/>
              <a:ea typeface="Microsoft JhengHei" charset="-120"/>
              <a:cs typeface="Microsoft JhengHei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5252542" y="2607521"/>
            <a:ext cx="4952253" cy="369332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zh-TW" smtClean="0">
                <a:solidFill>
                  <a:sysClr val="windowText" lastClr="000000"/>
                </a:solidFill>
              </a:rPr>
              <a:t>self.planning_conf</a:t>
            </a:r>
            <a:r>
              <a:rPr kumimoji="1" lang="en-US" altLang="zh-TW" dirty="0" smtClean="0">
                <a:solidFill>
                  <a:sysClr val="windowText" lastClr="000000"/>
                </a:solidFill>
              </a:rPr>
              <a:t> = ( x , y , theta ) in planning map</a:t>
            </a:r>
            <a:endParaRPr kumimoji="1" lang="zh-TW" altLang="en-US" dirty="0">
              <a:solidFill>
                <a:sysClr val="windowText" lastClr="000000"/>
              </a:solidFill>
            </a:endParaRPr>
          </a:p>
        </p:txBody>
      </p:sp>
      <p:grpSp>
        <p:nvGrpSpPr>
          <p:cNvPr id="13" name="群組 12"/>
          <p:cNvGrpSpPr/>
          <p:nvPr/>
        </p:nvGrpSpPr>
        <p:grpSpPr>
          <a:xfrm>
            <a:off x="9301926" y="3882449"/>
            <a:ext cx="2880000" cy="2880000"/>
            <a:chOff x="2406494" y="2512614"/>
            <a:chExt cx="2880000" cy="2880000"/>
          </a:xfrm>
        </p:grpSpPr>
        <p:cxnSp>
          <p:nvCxnSpPr>
            <p:cNvPr id="5" name="直線箭頭接點 4"/>
            <p:cNvCxnSpPr/>
            <p:nvPr/>
          </p:nvCxnSpPr>
          <p:spPr>
            <a:xfrm flipV="1">
              <a:off x="3846495" y="2512614"/>
              <a:ext cx="0" cy="288000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線箭頭接點 5"/>
            <p:cNvCxnSpPr/>
            <p:nvPr/>
          </p:nvCxnSpPr>
          <p:spPr>
            <a:xfrm flipV="1">
              <a:off x="2406494" y="4246185"/>
              <a:ext cx="2880000" cy="1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三角形 2"/>
            <p:cNvSpPr/>
            <p:nvPr/>
          </p:nvSpPr>
          <p:spPr>
            <a:xfrm>
              <a:off x="2809665" y="3079815"/>
              <a:ext cx="2073659" cy="1688123"/>
            </a:xfrm>
            <a:prstGeom prst="triangle">
              <a:avLst/>
            </a:prstGeom>
            <a:solidFill>
              <a:srgbClr val="FF0000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7" name="橢圓 6"/>
            <p:cNvSpPr>
              <a:spLocks noChangeAspect="1"/>
            </p:cNvSpPr>
            <p:nvPr/>
          </p:nvSpPr>
          <p:spPr>
            <a:xfrm>
              <a:off x="3756494" y="4128829"/>
              <a:ext cx="180000" cy="18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4" name="橢圓 13"/>
            <p:cNvSpPr>
              <a:spLocks noChangeAspect="1"/>
            </p:cNvSpPr>
            <p:nvPr/>
          </p:nvSpPr>
          <p:spPr>
            <a:xfrm>
              <a:off x="3756494" y="2987405"/>
              <a:ext cx="180000" cy="180000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5" name="橢圓 14"/>
            <p:cNvSpPr>
              <a:spLocks noChangeAspect="1"/>
            </p:cNvSpPr>
            <p:nvPr/>
          </p:nvSpPr>
          <p:spPr>
            <a:xfrm>
              <a:off x="2770496" y="4648463"/>
              <a:ext cx="180000" cy="180000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6" name="橢圓 15"/>
            <p:cNvSpPr>
              <a:spLocks noChangeAspect="1"/>
            </p:cNvSpPr>
            <p:nvPr/>
          </p:nvSpPr>
          <p:spPr>
            <a:xfrm>
              <a:off x="4775417" y="4653992"/>
              <a:ext cx="180000" cy="180000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sp>
        <p:nvSpPr>
          <p:cNvPr id="17" name="文字方塊 16"/>
          <p:cNvSpPr txBox="1"/>
          <p:nvPr/>
        </p:nvSpPr>
        <p:spPr>
          <a:xfrm>
            <a:off x="5249215" y="3518133"/>
            <a:ext cx="2288460" cy="369332"/>
          </a:xfrm>
          <a:prstGeom prst="rect">
            <a:avLst/>
          </a:prstGeom>
          <a:solidFill>
            <a:srgbClr val="002060"/>
          </a:solidFill>
          <a:ln w="38100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zh-TW" smtClean="0">
                <a:solidFill>
                  <a:schemeClr val="bg1"/>
                </a:solidFill>
              </a:rPr>
              <a:t>self.planning_polygon</a:t>
            </a:r>
            <a:endParaRPr kumimoji="1" lang="zh-TW" altLang="en-US" dirty="0">
              <a:solidFill>
                <a:schemeClr val="bg1"/>
              </a:solidFill>
            </a:endParaRPr>
          </a:p>
        </p:txBody>
      </p:sp>
      <p:cxnSp>
        <p:nvCxnSpPr>
          <p:cNvPr id="21" name="直線箭頭接點 20"/>
          <p:cNvCxnSpPr/>
          <p:nvPr/>
        </p:nvCxnSpPr>
        <p:spPr>
          <a:xfrm flipH="1" flipV="1">
            <a:off x="1632913" y="1542448"/>
            <a:ext cx="0" cy="48600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箭頭接點 21"/>
          <p:cNvCxnSpPr/>
          <p:nvPr/>
        </p:nvCxnSpPr>
        <p:spPr>
          <a:xfrm flipV="1">
            <a:off x="1617032" y="6402445"/>
            <a:ext cx="5919941" cy="2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字方塊 25"/>
          <p:cNvSpPr txBox="1"/>
          <p:nvPr/>
        </p:nvSpPr>
        <p:spPr>
          <a:xfrm>
            <a:off x="1031318" y="6217781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mtClean="0"/>
              <a:t>(0,0)</a:t>
            </a:r>
            <a:endParaRPr kumimoji="1" lang="zh-TW" altLang="en-US" dirty="0"/>
          </a:p>
        </p:txBody>
      </p:sp>
      <p:sp>
        <p:nvSpPr>
          <p:cNvPr id="29" name="文字方塊 28"/>
          <p:cNvSpPr txBox="1"/>
          <p:nvPr/>
        </p:nvSpPr>
        <p:spPr>
          <a:xfrm>
            <a:off x="3704493" y="6442284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/>
              <a:t>p</a:t>
            </a:r>
            <a:r>
              <a:rPr kumimoji="1" lang="en-US" altLang="zh-TW" smtClean="0"/>
              <a:t>lanning map</a:t>
            </a:r>
            <a:endParaRPr kumimoji="1" lang="zh-TW" altLang="en-US" dirty="0"/>
          </a:p>
        </p:txBody>
      </p:sp>
      <p:sp>
        <p:nvSpPr>
          <p:cNvPr id="30" name="矩形 29"/>
          <p:cNvSpPr>
            <a:spLocks/>
          </p:cNvSpPr>
          <p:nvPr/>
        </p:nvSpPr>
        <p:spPr>
          <a:xfrm>
            <a:off x="3045800" y="3187240"/>
            <a:ext cx="1877892" cy="1982637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rgbClr val="FFFF00"/>
              </a:solidFill>
            </a:endParaRPr>
          </a:p>
        </p:txBody>
      </p:sp>
      <p:sp>
        <p:nvSpPr>
          <p:cNvPr id="31" name="文字方塊 30"/>
          <p:cNvSpPr txBox="1"/>
          <p:nvPr/>
        </p:nvSpPr>
        <p:spPr>
          <a:xfrm>
            <a:off x="5248178" y="3975550"/>
            <a:ext cx="2825927" cy="369332"/>
          </a:xfrm>
          <a:prstGeom prst="rect">
            <a:avLst/>
          </a:prstGeom>
          <a:noFill/>
          <a:ln w="12700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kumimoji="1" lang="en-US" altLang="zh-TW" smtClean="0"/>
              <a:t>self.planning_bounding_box</a:t>
            </a:r>
            <a:endParaRPr kumimoji="1" lang="zh-TW" altLang="en-US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9117115">
            <a:off x="2151932" y="2270457"/>
            <a:ext cx="3060700" cy="306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355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>
                <a:latin typeface="+mn-lt"/>
                <a:ea typeface="Microsoft JhengHei" charset="-120"/>
                <a:cs typeface="Microsoft JhengHei" charset="-120"/>
              </a:rPr>
              <a:t>Obstacles</a:t>
            </a:r>
            <a:r>
              <a:rPr kumimoji="1" lang="en-US" altLang="zh-TW" dirty="0" smtClean="0">
                <a:latin typeface="+mn-lt"/>
                <a:ea typeface="Microsoft JhengHei" charset="-120"/>
                <a:cs typeface="Microsoft JhengHei" charset="-120"/>
              </a:rPr>
              <a:t> </a:t>
            </a:r>
            <a:r>
              <a:rPr kumimoji="1" lang="mr-IN" altLang="zh-TW" dirty="0" smtClean="0">
                <a:latin typeface="+mn-lt"/>
                <a:ea typeface="Microsoft JhengHei" charset="-120"/>
                <a:cs typeface="Microsoft JhengHei" charset="-120"/>
              </a:rPr>
              <a:t>–</a:t>
            </a:r>
            <a:r>
              <a:rPr kumimoji="1" lang="en-US" altLang="zh-TW" dirty="0" smtClean="0">
                <a:latin typeface="+mn-lt"/>
                <a:ea typeface="Microsoft JhengHei" charset="-120"/>
                <a:cs typeface="Microsoft JhengHei" charset="-120"/>
              </a:rPr>
              <a:t> Class</a:t>
            </a:r>
            <a:endParaRPr kumimoji="1" lang="zh-TW" altLang="en-US" dirty="0">
              <a:latin typeface="+mn-lt"/>
              <a:ea typeface="Microsoft JhengHei" charset="-120"/>
              <a:cs typeface="Microsoft JhengHei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690688"/>
            <a:ext cx="12192000" cy="3476314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4726205" y="0"/>
            <a:ext cx="515634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 smtClean="0"/>
              <a:t>&lt;Parameters&gt;</a:t>
            </a:r>
          </a:p>
          <a:p>
            <a:pPr lvl="1"/>
            <a:r>
              <a:rPr kumimoji="1" lang="en-US" altLang="zh-TW" dirty="0" err="1" smtClean="0"/>
              <a:t>conf</a:t>
            </a:r>
            <a:r>
              <a:rPr kumimoji="1" lang="en-US" altLang="zh-TW" dirty="0" smtClean="0"/>
              <a:t> : </a:t>
            </a:r>
            <a:r>
              <a:rPr kumimoji="1" lang="en-US" altLang="zh-TW" dirty="0" smtClean="0"/>
              <a:t>tuple/list</a:t>
            </a:r>
          </a:p>
          <a:p>
            <a:pPr lvl="1"/>
            <a:r>
              <a:rPr kumimoji="1" lang="en-US" altLang="zh-TW" dirty="0" err="1" smtClean="0"/>
              <a:t>n_polygon</a:t>
            </a:r>
            <a:r>
              <a:rPr kumimoji="1" lang="en-US" altLang="zh-TW" dirty="0" smtClean="0"/>
              <a:t> : </a:t>
            </a:r>
            <a:r>
              <a:rPr kumimoji="1" lang="en-US" altLang="zh-TW" dirty="0" err="1" smtClean="0"/>
              <a:t>int</a:t>
            </a:r>
            <a:endParaRPr kumimoji="1" lang="en-US" altLang="zh-TW" dirty="0" smtClean="0"/>
          </a:p>
          <a:p>
            <a:pPr lvl="1"/>
            <a:r>
              <a:rPr kumimoji="1" lang="en-US" altLang="zh-TW" dirty="0"/>
              <a:t>vertices : list and counterclockwise </a:t>
            </a:r>
            <a:r>
              <a:rPr kumimoji="1" lang="en-US" altLang="zh-TW" dirty="0" smtClean="0"/>
              <a:t>ordered (3D</a:t>
            </a:r>
            <a:r>
              <a:rPr kumimoji="1" lang="en-US" altLang="zh-TW" dirty="0" smtClean="0"/>
              <a:t>)</a:t>
            </a:r>
            <a:endParaRPr kumimoji="1"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645380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>
                <a:latin typeface="+mn-lt"/>
                <a:ea typeface="Microsoft JhengHei" charset="-120"/>
                <a:cs typeface="Microsoft JhengHei" charset="-120"/>
              </a:rPr>
              <a:t>GUI</a:t>
            </a:r>
            <a:endParaRPr kumimoji="1" lang="zh-TW" altLang="en-US" dirty="0">
              <a:latin typeface="+mn-lt"/>
              <a:ea typeface="Microsoft JhengHei" charset="-120"/>
              <a:cs typeface="Microsoft JhengHei" charset="-120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53044"/>
            <a:ext cx="8042031" cy="5404956"/>
          </a:xfrm>
          <a:prstGeom prst="rect">
            <a:avLst/>
          </a:prstGeom>
        </p:spPr>
      </p:pic>
      <p:sp>
        <p:nvSpPr>
          <p:cNvPr id="9" name="文字方塊 8"/>
          <p:cNvSpPr txBox="1"/>
          <p:nvPr/>
        </p:nvSpPr>
        <p:spPr>
          <a:xfrm>
            <a:off x="8929122" y="2778607"/>
            <a:ext cx="2694648" cy="369332"/>
          </a:xfrm>
          <a:prstGeom prst="rect">
            <a:avLst/>
          </a:prstGeom>
          <a:noFill/>
          <a:ln w="38100">
            <a:solidFill>
              <a:schemeClr val="tx1"/>
            </a:solidFill>
            <a:prstDash val="sysDash"/>
          </a:ln>
        </p:spPr>
        <p:txBody>
          <a:bodyPr wrap="none" rtlCol="0">
            <a:spAutoFit/>
          </a:bodyPr>
          <a:lstStyle/>
          <a:p>
            <a:r>
              <a:rPr kumimoji="1" lang="zh-TW" altLang="en-US" dirty="0" smtClean="0">
                <a:ea typeface="Microsoft JhengHei" charset="-120"/>
                <a:cs typeface="Microsoft JhengHei" charset="-120"/>
              </a:rPr>
              <a:t>空心多邊形：</a:t>
            </a:r>
            <a:r>
              <a:rPr kumimoji="1" lang="en-US" altLang="zh-TW" dirty="0" err="1" smtClean="0">
                <a:ea typeface="Microsoft JhengHei" charset="-120"/>
                <a:cs typeface="Microsoft JhengHei" charset="-120"/>
              </a:rPr>
              <a:t>robot_goal</a:t>
            </a:r>
            <a:endParaRPr kumimoji="1" lang="zh-TW" altLang="en-US" dirty="0">
              <a:ea typeface="Microsoft JhengHei" charset="-120"/>
              <a:cs typeface="Microsoft JhengHei" charset="-120"/>
            </a:endParaRPr>
          </a:p>
        </p:txBody>
      </p:sp>
      <p:sp>
        <p:nvSpPr>
          <p:cNvPr id="28" name="文字方塊 27"/>
          <p:cNvSpPr txBox="1"/>
          <p:nvPr/>
        </p:nvSpPr>
        <p:spPr>
          <a:xfrm>
            <a:off x="8929122" y="3505112"/>
            <a:ext cx="2806409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kumimoji="1" lang="zh-TW" altLang="en-US" dirty="0" smtClean="0">
                <a:solidFill>
                  <a:schemeClr val="bg1"/>
                </a:solidFill>
                <a:ea typeface="Microsoft JhengHei" charset="-120"/>
                <a:cs typeface="Microsoft JhengHei" charset="-120"/>
              </a:rPr>
              <a:t>實心多邊形：</a:t>
            </a:r>
            <a:r>
              <a:rPr kumimoji="1" lang="en-US" altLang="zh-TW" dirty="0" err="1" smtClean="0">
                <a:solidFill>
                  <a:schemeClr val="bg1"/>
                </a:solidFill>
                <a:ea typeface="Microsoft JhengHei" charset="-120"/>
                <a:cs typeface="Microsoft JhengHei" charset="-120"/>
              </a:rPr>
              <a:t>robot_recent</a:t>
            </a:r>
            <a:endParaRPr kumimoji="1" lang="zh-TW" altLang="en-US" dirty="0">
              <a:solidFill>
                <a:schemeClr val="bg1"/>
              </a:solidFill>
              <a:ea typeface="Microsoft JhengHei" charset="-120"/>
              <a:cs typeface="Microsoft JhengHei" charset="-120"/>
            </a:endParaRPr>
          </a:p>
        </p:txBody>
      </p:sp>
      <p:sp>
        <p:nvSpPr>
          <p:cNvPr id="29" name="文字方塊 28"/>
          <p:cNvSpPr txBox="1"/>
          <p:nvPr/>
        </p:nvSpPr>
        <p:spPr>
          <a:xfrm>
            <a:off x="8941758" y="4166831"/>
            <a:ext cx="2350515" cy="369332"/>
          </a:xfrm>
          <a:prstGeom prst="rect">
            <a:avLst/>
          </a:prstGeom>
          <a:solidFill>
            <a:srgbClr val="C00000"/>
          </a:solidFill>
        </p:spPr>
        <p:txBody>
          <a:bodyPr wrap="none" rtlCol="0">
            <a:spAutoFit/>
          </a:bodyPr>
          <a:lstStyle/>
          <a:p>
            <a:r>
              <a:rPr kumimoji="1" lang="zh-TW" altLang="en-US" dirty="0" smtClean="0">
                <a:solidFill>
                  <a:schemeClr val="bg1"/>
                </a:solidFill>
                <a:ea typeface="Microsoft JhengHei" charset="-120"/>
                <a:cs typeface="Microsoft JhengHei" charset="-120"/>
              </a:rPr>
              <a:t>紅色多邊形：</a:t>
            </a:r>
            <a:r>
              <a:rPr kumimoji="1" lang="en-US" altLang="zh-TW" dirty="0" smtClean="0">
                <a:solidFill>
                  <a:schemeClr val="bg1"/>
                </a:solidFill>
                <a:ea typeface="Microsoft JhengHei" charset="-120"/>
                <a:cs typeface="Microsoft JhengHei" charset="-120"/>
              </a:rPr>
              <a:t>obstacle</a:t>
            </a:r>
            <a:endParaRPr kumimoji="1" lang="zh-TW" altLang="en-US" dirty="0">
              <a:solidFill>
                <a:schemeClr val="bg1"/>
              </a:solidFill>
              <a:ea typeface="Microsoft JhengHei" charset="-120"/>
              <a:cs typeface="Microsoft JhengHei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47752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>
                <a:latin typeface="+mn-lt"/>
                <a:ea typeface="Microsoft JhengHei" charset="-120"/>
                <a:cs typeface="Microsoft JhengHei" charset="-120"/>
              </a:rPr>
              <a:t>Obstacles </a:t>
            </a:r>
            <a:r>
              <a:rPr kumimoji="1" lang="mr-IN" altLang="zh-TW" dirty="0" smtClean="0">
                <a:latin typeface="+mn-lt"/>
                <a:ea typeface="Microsoft JhengHei" charset="-120"/>
                <a:cs typeface="Microsoft JhengHei" charset="-120"/>
              </a:rPr>
              <a:t>–</a:t>
            </a:r>
            <a:r>
              <a:rPr kumimoji="1" lang="en-US" altLang="zh-TW" dirty="0" smtClean="0">
                <a:latin typeface="+mn-lt"/>
                <a:ea typeface="Microsoft JhengHei" charset="-120"/>
                <a:cs typeface="Microsoft JhengHei" charset="-120"/>
              </a:rPr>
              <a:t> </a:t>
            </a:r>
            <a:r>
              <a:rPr kumimoji="1" lang="en-US" altLang="zh-TW" dirty="0" err="1" smtClean="0">
                <a:latin typeface="+mn-lt"/>
                <a:ea typeface="Microsoft JhengHei" charset="-120"/>
                <a:cs typeface="Microsoft JhengHei" charset="-120"/>
              </a:rPr>
              <a:t>Class.function</a:t>
            </a:r>
            <a:r>
              <a:rPr kumimoji="1" lang="en-US" altLang="zh-TW" dirty="0" smtClean="0">
                <a:latin typeface="+mn-lt"/>
                <a:ea typeface="Microsoft JhengHei" charset="-120"/>
                <a:cs typeface="Microsoft JhengHei" charset="-120"/>
              </a:rPr>
              <a:t> </a:t>
            </a:r>
            <a:endParaRPr kumimoji="1" lang="zh-TW" altLang="en-US" dirty="0">
              <a:latin typeface="+mn-lt"/>
              <a:ea typeface="Microsoft JhengHei" charset="-120"/>
              <a:cs typeface="Microsoft JhengHei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690688"/>
            <a:ext cx="12192000" cy="1121902"/>
          </a:xfrm>
          <a:prstGeom prst="rect">
            <a:avLst/>
          </a:prstGeom>
        </p:spPr>
      </p:pic>
      <p:sp>
        <p:nvSpPr>
          <p:cNvPr id="24" name="文字方塊 23"/>
          <p:cNvSpPr txBox="1"/>
          <p:nvPr/>
        </p:nvSpPr>
        <p:spPr>
          <a:xfrm>
            <a:off x="0" y="2812590"/>
            <a:ext cx="705729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b="1" dirty="0" err="1" smtClean="0">
                <a:solidFill>
                  <a:srgbClr val="0070C0"/>
                </a:solidFill>
                <a:ea typeface="Microsoft JhengHei" charset="-120"/>
                <a:cs typeface="Microsoft JhengHei" charset="-120"/>
              </a:rPr>
              <a:t>obstacles.mouse_inside</a:t>
            </a:r>
            <a:r>
              <a:rPr kumimoji="1" lang="en-US" altLang="zh-TW" b="1" dirty="0" smtClean="0">
                <a:solidFill>
                  <a:srgbClr val="0070C0"/>
                </a:solidFill>
                <a:ea typeface="Microsoft JhengHei" charset="-120"/>
                <a:cs typeface="Microsoft JhengHei" charset="-120"/>
              </a:rPr>
              <a:t> (</a:t>
            </a:r>
            <a:r>
              <a:rPr kumimoji="1" lang="en-US" altLang="zh-TW" b="1" dirty="0" err="1" smtClean="0">
                <a:solidFill>
                  <a:srgbClr val="0070C0"/>
                </a:solidFill>
                <a:ea typeface="Microsoft JhengHei" charset="-120"/>
                <a:cs typeface="Microsoft JhengHei" charset="-120"/>
              </a:rPr>
              <a:t>mouse_position</a:t>
            </a:r>
            <a:r>
              <a:rPr kumimoji="1" lang="en-US" altLang="zh-TW" b="1" dirty="0" smtClean="0">
                <a:solidFill>
                  <a:srgbClr val="0070C0"/>
                </a:solidFill>
                <a:ea typeface="Microsoft JhengHei" charset="-120"/>
                <a:cs typeface="Microsoft JhengHei" charset="-120"/>
              </a:rPr>
              <a:t>) </a:t>
            </a:r>
          </a:p>
          <a:p>
            <a:pPr lvl="1"/>
            <a:r>
              <a:rPr kumimoji="1" lang="zh-TW" altLang="en-US" dirty="0" smtClean="0">
                <a:ea typeface="Microsoft JhengHei" charset="-120"/>
                <a:cs typeface="Microsoft JhengHei" charset="-120"/>
              </a:rPr>
              <a:t>游標是否落在 </a:t>
            </a:r>
            <a:r>
              <a:rPr kumimoji="1" lang="en-US" altLang="zh-TW" dirty="0" smtClean="0">
                <a:ea typeface="Microsoft JhengHei" charset="-120"/>
                <a:cs typeface="Microsoft JhengHei" charset="-120"/>
              </a:rPr>
              <a:t>obstacle</a:t>
            </a:r>
            <a:r>
              <a:rPr kumimoji="1" lang="zh-TW" altLang="en-US" dirty="0" smtClean="0">
                <a:ea typeface="Microsoft JhengHei" charset="-120"/>
                <a:cs typeface="Microsoft JhengHei" charset="-120"/>
              </a:rPr>
              <a:t> </a:t>
            </a:r>
            <a:r>
              <a:rPr kumimoji="1" lang="zh-TW" altLang="en-US" dirty="0" smtClean="0">
                <a:ea typeface="Microsoft JhengHei" charset="-120"/>
                <a:cs typeface="Microsoft JhengHei" charset="-120"/>
              </a:rPr>
              <a:t>的</a:t>
            </a:r>
            <a:r>
              <a:rPr kumimoji="1" lang="en-US" altLang="zh-TW" dirty="0" smtClean="0">
                <a:ea typeface="Microsoft JhengHei" charset="-120"/>
                <a:cs typeface="Microsoft JhengHei" charset="-120"/>
              </a:rPr>
              <a:t>bounding box</a:t>
            </a:r>
            <a:r>
              <a:rPr kumimoji="1" lang="zh-TW" altLang="en-US" dirty="0" smtClean="0">
                <a:ea typeface="Microsoft JhengHei" charset="-120"/>
                <a:cs typeface="Microsoft JhengHei" charset="-120"/>
              </a:rPr>
              <a:t>裡面</a:t>
            </a:r>
            <a:r>
              <a:rPr kumimoji="1" lang="zh-TW" altLang="en-US" dirty="0" smtClean="0">
                <a:ea typeface="Microsoft JhengHei" charset="-120"/>
                <a:cs typeface="Microsoft JhengHei" charset="-120"/>
              </a:rPr>
              <a:t>；使用在物件</a:t>
            </a:r>
            <a:r>
              <a:rPr kumimoji="1" lang="zh-TW" altLang="en-US" dirty="0" smtClean="0">
                <a:ea typeface="Microsoft JhengHei" charset="-120"/>
                <a:cs typeface="Microsoft JhengHei" charset="-120"/>
              </a:rPr>
              <a:t>拖</a:t>
            </a:r>
            <a:r>
              <a:rPr kumimoji="1" lang="zh-TW" altLang="en-US" dirty="0" smtClean="0">
                <a:ea typeface="Microsoft JhengHei" charset="-120"/>
                <a:cs typeface="Microsoft JhengHei" charset="-120"/>
              </a:rPr>
              <a:t>移</a:t>
            </a:r>
            <a:endParaRPr kumimoji="1" lang="en-US" altLang="zh-TW" dirty="0" smtClean="0">
              <a:ea typeface="Microsoft JhengHei" charset="-120"/>
              <a:cs typeface="Microsoft JhengHei" charset="-120"/>
            </a:endParaRPr>
          </a:p>
          <a:p>
            <a:pPr lvl="1"/>
            <a:r>
              <a:rPr kumimoji="1" lang="en-US" altLang="zh-TW" dirty="0" smtClean="0">
                <a:ea typeface="Microsoft JhengHei" charset="-120"/>
                <a:cs typeface="Microsoft JhengHei" charset="-120"/>
              </a:rPr>
              <a:t>&lt; Parameters &gt;</a:t>
            </a:r>
          </a:p>
          <a:p>
            <a:pPr lvl="2"/>
            <a:r>
              <a:rPr kumimoji="1" lang="en-US" altLang="zh-TW" dirty="0" err="1" smtClean="0">
                <a:ea typeface="Microsoft JhengHei" charset="-120"/>
                <a:cs typeface="Microsoft JhengHei" charset="-120"/>
              </a:rPr>
              <a:t>mouse_position</a:t>
            </a:r>
            <a:r>
              <a:rPr kumimoji="1" lang="en-US" altLang="zh-TW" dirty="0" smtClean="0">
                <a:ea typeface="Microsoft JhengHei" charset="-120"/>
                <a:cs typeface="Microsoft JhengHei" charset="-120"/>
              </a:rPr>
              <a:t> : list (1D)</a:t>
            </a:r>
          </a:p>
          <a:p>
            <a:pPr lvl="1"/>
            <a:r>
              <a:rPr kumimoji="1" lang="en-US" altLang="zh-TW" dirty="0" smtClean="0">
                <a:ea typeface="Microsoft JhengHei" charset="-120"/>
                <a:cs typeface="Microsoft JhengHei" charset="-120"/>
              </a:rPr>
              <a:t>&lt; Return &gt; </a:t>
            </a:r>
            <a:r>
              <a:rPr kumimoji="1" lang="en-US" altLang="zh-TW" dirty="0" smtClean="0">
                <a:ea typeface="Microsoft JhengHei" charset="-120"/>
                <a:cs typeface="Microsoft JhengHei" charset="-120"/>
              </a:rPr>
              <a:t>Boolean</a:t>
            </a:r>
            <a:endParaRPr kumimoji="1" lang="en-US" altLang="zh-TW" dirty="0" smtClean="0">
              <a:ea typeface="Microsoft JhengHei" charset="-120"/>
              <a:cs typeface="Microsoft JhengHei" charset="-12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0" y="4922781"/>
            <a:ext cx="736209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b="1" dirty="0" err="1" smtClean="0">
                <a:solidFill>
                  <a:srgbClr val="0070C0"/>
                </a:solidFill>
                <a:ea typeface="Microsoft JhengHei" charset="-120"/>
                <a:cs typeface="Microsoft JhengHei" charset="-120"/>
              </a:rPr>
              <a:t>obstacles.displaty_draw</a:t>
            </a:r>
            <a:r>
              <a:rPr kumimoji="1" lang="en-US" altLang="zh-TW" b="1" dirty="0" smtClean="0">
                <a:solidFill>
                  <a:srgbClr val="0070C0"/>
                </a:solidFill>
                <a:ea typeface="Microsoft JhengHei" charset="-120"/>
                <a:cs typeface="Microsoft JhengHei" charset="-120"/>
              </a:rPr>
              <a:t> (game </a:t>
            </a:r>
            <a:r>
              <a:rPr kumimoji="1" lang="en-US" altLang="zh-TW" b="1" dirty="0" smtClean="0">
                <a:solidFill>
                  <a:srgbClr val="0070C0"/>
                </a:solidFill>
                <a:ea typeface="Microsoft JhengHei" charset="-120"/>
                <a:cs typeface="Microsoft JhengHei" charset="-120"/>
              </a:rPr>
              <a:t>, color , width = 0) </a:t>
            </a:r>
          </a:p>
          <a:p>
            <a:pPr lvl="1"/>
            <a:r>
              <a:rPr kumimoji="1" lang="zh-TW" altLang="en-US" dirty="0" smtClean="0">
                <a:ea typeface="Microsoft JhengHei" charset="-120"/>
                <a:cs typeface="Microsoft JhengHei" charset="-120"/>
              </a:rPr>
              <a:t>物件畫在</a:t>
            </a:r>
            <a:r>
              <a:rPr kumimoji="1" lang="en-US" altLang="zh-TW" dirty="0" smtClean="0">
                <a:ea typeface="Microsoft JhengHei" charset="-120"/>
                <a:cs typeface="Microsoft JhengHei" charset="-120"/>
              </a:rPr>
              <a:t> display map</a:t>
            </a:r>
          </a:p>
          <a:p>
            <a:pPr lvl="1"/>
            <a:r>
              <a:rPr kumimoji="1" lang="en-US" altLang="zh-TW" dirty="0" smtClean="0">
                <a:ea typeface="Microsoft JhengHei" charset="-120"/>
                <a:cs typeface="Microsoft JhengHei" charset="-120"/>
              </a:rPr>
              <a:t>&lt; Parameters </a:t>
            </a:r>
            <a:r>
              <a:rPr kumimoji="1" lang="en-US" altLang="zh-TW" dirty="0" smtClean="0">
                <a:ea typeface="Microsoft JhengHei" charset="-120"/>
                <a:cs typeface="Microsoft JhengHei" charset="-120"/>
              </a:rPr>
              <a:t>&gt;</a:t>
            </a:r>
          </a:p>
          <a:p>
            <a:pPr lvl="1"/>
            <a:r>
              <a:rPr kumimoji="1" lang="en-US" altLang="zh-TW" dirty="0">
                <a:ea typeface="Microsoft JhengHei" charset="-120"/>
                <a:cs typeface="Microsoft JhengHei" charset="-120"/>
              </a:rPr>
              <a:t>	</a:t>
            </a:r>
            <a:r>
              <a:rPr kumimoji="1" lang="en-US" altLang="zh-TW" dirty="0" smtClean="0">
                <a:ea typeface="Microsoft JhengHei" charset="-120"/>
                <a:cs typeface="Microsoft JhengHei" charset="-120"/>
              </a:rPr>
              <a:t>game : </a:t>
            </a:r>
            <a:r>
              <a:rPr kumimoji="1" lang="en-US" altLang="zh-TW" dirty="0" err="1" smtClean="0">
                <a:ea typeface="Microsoft JhengHei" charset="-120"/>
                <a:cs typeface="Microsoft JhengHei" charset="-120"/>
              </a:rPr>
              <a:t>pygame.display</a:t>
            </a:r>
            <a:endParaRPr kumimoji="1" lang="en-US" altLang="zh-TW" dirty="0" smtClean="0">
              <a:ea typeface="Microsoft JhengHei" charset="-120"/>
              <a:cs typeface="Microsoft JhengHei" charset="-120"/>
            </a:endParaRPr>
          </a:p>
          <a:p>
            <a:pPr lvl="1"/>
            <a:r>
              <a:rPr kumimoji="1" lang="en-US" altLang="zh-TW" dirty="0">
                <a:ea typeface="Microsoft JhengHei" charset="-120"/>
                <a:cs typeface="Microsoft JhengHei" charset="-120"/>
              </a:rPr>
              <a:t>	</a:t>
            </a:r>
            <a:r>
              <a:rPr kumimoji="1" lang="en-US" altLang="zh-TW" dirty="0" smtClean="0">
                <a:ea typeface="Microsoft JhengHei" charset="-120"/>
                <a:cs typeface="Microsoft JhengHei" charset="-120"/>
              </a:rPr>
              <a:t>color : tuple</a:t>
            </a:r>
            <a:endParaRPr kumimoji="1" lang="en-US" altLang="zh-TW" dirty="0" smtClean="0">
              <a:ea typeface="Microsoft JhengHei" charset="-120"/>
              <a:cs typeface="Microsoft JhengHei" charset="-120"/>
            </a:endParaRPr>
          </a:p>
          <a:p>
            <a:pPr lvl="1"/>
            <a:r>
              <a:rPr kumimoji="1" lang="en-US" altLang="zh-TW" dirty="0" smtClean="0">
                <a:ea typeface="Microsoft JhengHei" charset="-120"/>
                <a:cs typeface="Microsoft JhengHei" charset="-120"/>
              </a:rPr>
              <a:t>&lt; Return &gt; None</a:t>
            </a: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4316659"/>
            <a:ext cx="12192000" cy="606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867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389658"/>
            <a:ext cx="12192000" cy="3821224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>
                <a:latin typeface="+mn-lt"/>
                <a:ea typeface="Microsoft JhengHei" charset="-120"/>
                <a:cs typeface="Microsoft JhengHei" charset="-120"/>
              </a:rPr>
              <a:t>Obstacles</a:t>
            </a:r>
            <a:r>
              <a:rPr kumimoji="1" lang="en-US" altLang="zh-TW" dirty="0" smtClean="0">
                <a:latin typeface="+mn-lt"/>
                <a:ea typeface="Microsoft JhengHei" charset="-120"/>
                <a:cs typeface="Microsoft JhengHei" charset="-120"/>
              </a:rPr>
              <a:t> </a:t>
            </a:r>
            <a:r>
              <a:rPr kumimoji="1" lang="mr-IN" altLang="zh-TW" dirty="0" smtClean="0">
                <a:latin typeface="+mn-lt"/>
                <a:ea typeface="Microsoft JhengHei" charset="-120"/>
                <a:cs typeface="Microsoft JhengHei" charset="-120"/>
              </a:rPr>
              <a:t>–</a:t>
            </a:r>
            <a:r>
              <a:rPr kumimoji="1" lang="en-US" altLang="zh-TW" dirty="0" smtClean="0">
                <a:latin typeface="+mn-lt"/>
                <a:ea typeface="Microsoft JhengHei" charset="-120"/>
                <a:cs typeface="Microsoft JhengHei" charset="-120"/>
              </a:rPr>
              <a:t> </a:t>
            </a:r>
            <a:r>
              <a:rPr kumimoji="1" lang="en-US" altLang="zh-TW" dirty="0" err="1" smtClean="0">
                <a:latin typeface="+mn-lt"/>
                <a:ea typeface="Microsoft JhengHei" charset="-120"/>
                <a:cs typeface="Microsoft JhengHei" charset="-120"/>
              </a:rPr>
              <a:t>Class.function</a:t>
            </a:r>
            <a:r>
              <a:rPr kumimoji="1" lang="en-US" altLang="zh-TW" dirty="0" smtClean="0">
                <a:latin typeface="+mn-lt"/>
                <a:ea typeface="Microsoft JhengHei" charset="-120"/>
                <a:cs typeface="Microsoft JhengHei" charset="-120"/>
              </a:rPr>
              <a:t> </a:t>
            </a:r>
            <a:endParaRPr kumimoji="1" lang="zh-TW" altLang="en-US" dirty="0">
              <a:latin typeface="+mn-lt"/>
              <a:ea typeface="Microsoft JhengHei" charset="-120"/>
              <a:cs typeface="Microsoft JhengHei" charset="-120"/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0" y="5210882"/>
            <a:ext cx="736209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b="1" dirty="0" err="1" smtClean="0">
                <a:solidFill>
                  <a:srgbClr val="0070C0"/>
                </a:solidFill>
                <a:ea typeface="Microsoft JhengHei" charset="-120"/>
                <a:cs typeface="Microsoft JhengHei" charset="-120"/>
              </a:rPr>
              <a:t>obstacles.displaty_change</a:t>
            </a:r>
            <a:r>
              <a:rPr kumimoji="1" lang="en-US" altLang="zh-TW" b="1" dirty="0" smtClean="0">
                <a:solidFill>
                  <a:srgbClr val="0070C0"/>
                </a:solidFill>
                <a:ea typeface="Microsoft JhengHei" charset="-120"/>
                <a:cs typeface="Microsoft JhengHei" charset="-120"/>
              </a:rPr>
              <a:t> (position1 </a:t>
            </a:r>
            <a:r>
              <a:rPr kumimoji="1" lang="en-US" altLang="zh-TW" b="1" dirty="0" smtClean="0">
                <a:solidFill>
                  <a:srgbClr val="0070C0"/>
                </a:solidFill>
                <a:ea typeface="Microsoft JhengHei" charset="-120"/>
                <a:cs typeface="Microsoft JhengHei" charset="-120"/>
              </a:rPr>
              <a:t>, position2 , </a:t>
            </a:r>
            <a:r>
              <a:rPr kumimoji="1" lang="en-US" altLang="zh-TW" b="1" dirty="0" err="1" smtClean="0">
                <a:solidFill>
                  <a:srgbClr val="0070C0"/>
                </a:solidFill>
                <a:ea typeface="Microsoft JhengHei" charset="-120"/>
                <a:cs typeface="Microsoft JhengHei" charset="-120"/>
              </a:rPr>
              <a:t>mouse_left</a:t>
            </a:r>
            <a:r>
              <a:rPr kumimoji="1" lang="en-US" altLang="zh-TW" b="1" dirty="0" smtClean="0">
                <a:solidFill>
                  <a:srgbClr val="0070C0"/>
                </a:solidFill>
                <a:ea typeface="Microsoft JhengHei" charset="-120"/>
                <a:cs typeface="Microsoft JhengHei" charset="-120"/>
              </a:rPr>
              <a:t> = True) </a:t>
            </a:r>
          </a:p>
          <a:p>
            <a:pPr lvl="1"/>
            <a:r>
              <a:rPr kumimoji="1" lang="zh-TW" altLang="en-US" dirty="0" smtClean="0">
                <a:ea typeface="Microsoft JhengHei" charset="-120"/>
                <a:cs typeface="Microsoft JhengHei" charset="-120"/>
              </a:rPr>
              <a:t>物件被拖移時，先更改</a:t>
            </a:r>
            <a:r>
              <a:rPr kumimoji="1" lang="en-US" altLang="zh-TW" dirty="0" smtClean="0">
                <a:ea typeface="Microsoft JhengHei" charset="-120"/>
                <a:cs typeface="Microsoft JhengHei" charset="-120"/>
              </a:rPr>
              <a:t> planning map </a:t>
            </a:r>
            <a:r>
              <a:rPr kumimoji="1" lang="zh-TW" altLang="en-US" dirty="0" smtClean="0">
                <a:ea typeface="Microsoft JhengHei" charset="-120"/>
                <a:cs typeface="Microsoft JhengHei" charset="-120"/>
              </a:rPr>
              <a:t>的屬性，再反映在</a:t>
            </a:r>
            <a:r>
              <a:rPr kumimoji="1" lang="en-US" altLang="zh-TW" dirty="0" smtClean="0">
                <a:ea typeface="Microsoft JhengHei" charset="-120"/>
                <a:cs typeface="Microsoft JhengHei" charset="-120"/>
              </a:rPr>
              <a:t> display map</a:t>
            </a:r>
          </a:p>
          <a:p>
            <a:pPr lvl="1"/>
            <a:r>
              <a:rPr kumimoji="1" lang="en-US" altLang="zh-TW" dirty="0" smtClean="0">
                <a:ea typeface="Microsoft JhengHei" charset="-120"/>
                <a:cs typeface="Microsoft JhengHei" charset="-120"/>
              </a:rPr>
              <a:t>&lt; Parameters &gt;</a:t>
            </a:r>
          </a:p>
          <a:p>
            <a:pPr lvl="2"/>
            <a:r>
              <a:rPr kumimoji="1" lang="en-US" altLang="zh-TW" dirty="0" smtClean="0">
                <a:ea typeface="Microsoft JhengHei" charset="-120"/>
                <a:cs typeface="Microsoft JhengHei" charset="-120"/>
              </a:rPr>
              <a:t>position1 : </a:t>
            </a:r>
            <a:r>
              <a:rPr kumimoji="1" lang="en-US" altLang="zh-TW" dirty="0" err="1" smtClean="0">
                <a:ea typeface="Microsoft JhengHei" charset="-120"/>
                <a:cs typeface="Microsoft JhengHei" charset="-120"/>
              </a:rPr>
              <a:t>numpy.ndarray</a:t>
            </a:r>
            <a:r>
              <a:rPr kumimoji="1" lang="en-US" altLang="zh-TW" dirty="0" smtClean="0">
                <a:ea typeface="Microsoft JhengHei" charset="-120"/>
                <a:cs typeface="Microsoft JhengHei" charset="-120"/>
              </a:rPr>
              <a:t> (1D)</a:t>
            </a:r>
          </a:p>
          <a:p>
            <a:pPr lvl="1"/>
            <a:r>
              <a:rPr kumimoji="1" lang="en-US" altLang="zh-TW" dirty="0" smtClean="0">
                <a:ea typeface="Microsoft JhengHei" charset="-120"/>
                <a:cs typeface="Microsoft JhengHei" charset="-120"/>
              </a:rPr>
              <a:t>&lt; Return &gt; None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字方塊 4"/>
              <p:cNvSpPr txBox="1"/>
              <p:nvPr/>
            </p:nvSpPr>
            <p:spPr>
              <a:xfrm>
                <a:off x="9941063" y="1389658"/>
                <a:ext cx="2250937" cy="1200329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kumimoji="1" lang="zh-TW" altLang="en-US" dirty="0" smtClean="0">
                    <a:solidFill>
                      <a:schemeClr val="bg1"/>
                    </a:solidFill>
                    <a:ea typeface="Microsoft JhengHei" charset="-120"/>
                    <a:cs typeface="Microsoft JhengHei" charset="-120"/>
                  </a:rPr>
                  <a:t>左鍵：</a:t>
                </a:r>
                <a:endParaRPr kumimoji="1" lang="en-US" altLang="zh-TW" dirty="0" smtClean="0">
                  <a:solidFill>
                    <a:schemeClr val="bg1"/>
                  </a:solidFill>
                  <a:ea typeface="Microsoft JhengHei" charset="-120"/>
                  <a:cs typeface="Microsoft JhengHei" charset="-120"/>
                </a:endParaRPr>
              </a:p>
              <a:p>
                <a:pPr lvl="1"/>
                <a:r>
                  <a:rPr kumimoji="1" lang="en-US" altLang="zh-TW" dirty="0">
                    <a:solidFill>
                      <a:schemeClr val="bg1"/>
                    </a:solidFill>
                    <a:ea typeface="Microsoft JhengHei" charset="-120"/>
                    <a:cs typeface="Microsoft JhengHei" charset="-120"/>
                  </a:rPr>
                  <a:t>m</a:t>
                </a:r>
                <a:r>
                  <a:rPr kumimoji="1" lang="en-US" altLang="zh-TW" dirty="0" smtClean="0">
                    <a:solidFill>
                      <a:schemeClr val="bg1"/>
                    </a:solidFill>
                    <a:ea typeface="Microsoft JhengHei" charset="-120"/>
                    <a:cs typeface="Microsoft JhengHei" charset="-120"/>
                  </a:rPr>
                  <a:t>ove = </a:t>
                </a:r>
                <a14:m>
                  <m:oMath xmlns:m="http://schemas.openxmlformats.org/officeDocument/2006/math">
                    <m:r>
                      <a:rPr kumimoji="1" lang="en-US" altLang="zh-TW" b="0" i="1" smtClean="0">
                        <a:solidFill>
                          <a:schemeClr val="bg1"/>
                        </a:solidFill>
                        <a:latin typeface="Cambria Math" charset="0"/>
                        <a:ea typeface="Microsoft JhengHei" charset="-120"/>
                        <a:cs typeface="Microsoft JhengHei" charset="-120"/>
                      </a:rPr>
                      <m:t>(</m:t>
                    </m:r>
                    <m:r>
                      <a:rPr kumimoji="1" lang="en-US" altLang="zh-TW" b="0" i="1" smtClean="0">
                        <a:solidFill>
                          <a:schemeClr val="bg1"/>
                        </a:solidFill>
                        <a:latin typeface="Cambria Math" charset="0"/>
                        <a:ea typeface="Microsoft JhengHei" charset="-120"/>
                        <a:cs typeface="Microsoft JhengHei" charset="-120"/>
                      </a:rPr>
                      <m:t>𝑑𝑥</m:t>
                    </m:r>
                    <m:r>
                      <a:rPr kumimoji="1" lang="en-US" altLang="zh-TW" b="0" i="1" smtClean="0">
                        <a:solidFill>
                          <a:schemeClr val="bg1"/>
                        </a:solidFill>
                        <a:latin typeface="Cambria Math" charset="0"/>
                        <a:ea typeface="Microsoft JhengHei" charset="-120"/>
                        <a:cs typeface="Microsoft JhengHei" charset="-120"/>
                      </a:rPr>
                      <m:t> , </m:t>
                    </m:r>
                    <m:r>
                      <a:rPr kumimoji="1" lang="en-US" altLang="zh-TW" b="0" i="1" smtClean="0">
                        <a:solidFill>
                          <a:schemeClr val="bg1"/>
                        </a:solidFill>
                        <a:latin typeface="Cambria Math" charset="0"/>
                        <a:ea typeface="Microsoft JhengHei" charset="-120"/>
                        <a:cs typeface="Microsoft JhengHei" charset="-120"/>
                      </a:rPr>
                      <m:t>𝑑𝑦</m:t>
                    </m:r>
                    <m:r>
                      <a:rPr kumimoji="1" lang="en-US" altLang="zh-TW" b="0" i="1" smtClean="0">
                        <a:solidFill>
                          <a:schemeClr val="bg1"/>
                        </a:solidFill>
                        <a:latin typeface="Cambria Math" charset="0"/>
                        <a:ea typeface="Microsoft JhengHei" charset="-120"/>
                        <a:cs typeface="Microsoft JhengHei" charset="-120"/>
                      </a:rPr>
                      <m:t>)</m:t>
                    </m:r>
                  </m:oMath>
                </a14:m>
                <a:endParaRPr kumimoji="1" lang="en-US" altLang="zh-TW" dirty="0" smtClean="0">
                  <a:solidFill>
                    <a:schemeClr val="bg1"/>
                  </a:solidFill>
                  <a:ea typeface="Microsoft JhengHei" charset="-120"/>
                  <a:cs typeface="Microsoft JhengHei" charset="-120"/>
                </a:endParaRPr>
              </a:p>
              <a:p>
                <a:r>
                  <a:rPr kumimoji="1" lang="zh-TW" altLang="en-US" dirty="0" smtClean="0">
                    <a:solidFill>
                      <a:schemeClr val="bg1"/>
                    </a:solidFill>
                    <a:ea typeface="Microsoft JhengHei" charset="-120"/>
                    <a:cs typeface="Microsoft JhengHei" charset="-120"/>
                  </a:rPr>
                  <a:t>右鍵：</a:t>
                </a:r>
                <a:endParaRPr kumimoji="1" lang="en-US" altLang="zh-TW" dirty="0" smtClean="0">
                  <a:solidFill>
                    <a:schemeClr val="bg1"/>
                  </a:solidFill>
                  <a:ea typeface="Microsoft JhengHei" charset="-120"/>
                  <a:cs typeface="Microsoft JhengHei" charset="-120"/>
                </a:endParaRPr>
              </a:p>
              <a:p>
                <a:pPr lvl="1"/>
                <a:r>
                  <a:rPr kumimoji="1" lang="en-US" altLang="zh-TW" dirty="0">
                    <a:solidFill>
                      <a:schemeClr val="bg1"/>
                    </a:solidFill>
                    <a:ea typeface="Microsoft JhengHei" charset="-120"/>
                    <a:cs typeface="Microsoft JhengHei" charset="-120"/>
                  </a:rPr>
                  <a:t>m</a:t>
                </a:r>
                <a:r>
                  <a:rPr kumimoji="1" lang="en-US" altLang="zh-TW" dirty="0" smtClean="0">
                    <a:solidFill>
                      <a:schemeClr val="bg1"/>
                    </a:solidFill>
                    <a:ea typeface="Microsoft JhengHei" charset="-120"/>
                    <a:cs typeface="Microsoft JhengHei" charset="-120"/>
                  </a:rPr>
                  <a:t>ove = theta</a:t>
                </a:r>
                <a:endParaRPr kumimoji="1" lang="zh-TW" altLang="en-US" dirty="0">
                  <a:solidFill>
                    <a:schemeClr val="bg1"/>
                  </a:solidFill>
                  <a:ea typeface="Microsoft JhengHei" charset="-120"/>
                  <a:cs typeface="Microsoft JhengHei" charset="-120"/>
                </a:endParaRPr>
              </a:p>
            </p:txBody>
          </p:sp>
        </mc:Choice>
        <mc:Fallback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41063" y="1389658"/>
                <a:ext cx="2250937" cy="1200329"/>
              </a:xfrm>
              <a:prstGeom prst="rect">
                <a:avLst/>
              </a:prstGeom>
              <a:blipFill rotWithShape="0">
                <a:blip r:embed="rId4"/>
                <a:stretch>
                  <a:fillRect l="-2156" t="-6533" b="-6533"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96435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>
                <a:latin typeface="+mn-lt"/>
                <a:ea typeface="Microsoft JhengHei" charset="-120"/>
                <a:cs typeface="Microsoft JhengHei" charset="-120"/>
              </a:rPr>
              <a:t>Obstacles </a:t>
            </a:r>
            <a:r>
              <a:rPr kumimoji="1" lang="mr-IN" altLang="zh-TW" dirty="0" smtClean="0">
                <a:latin typeface="+mn-lt"/>
                <a:ea typeface="Microsoft JhengHei" charset="-120"/>
                <a:cs typeface="Microsoft JhengHei" charset="-120"/>
              </a:rPr>
              <a:t>–</a:t>
            </a:r>
            <a:r>
              <a:rPr kumimoji="1" lang="en-US" altLang="zh-TW" dirty="0" smtClean="0">
                <a:latin typeface="+mn-lt"/>
                <a:ea typeface="Microsoft JhengHei" charset="-120"/>
                <a:cs typeface="Microsoft JhengHei" charset="-120"/>
              </a:rPr>
              <a:t> </a:t>
            </a:r>
            <a:r>
              <a:rPr kumimoji="1" lang="en-US" altLang="zh-TW" dirty="0" err="1" smtClean="0">
                <a:latin typeface="+mn-lt"/>
                <a:ea typeface="Microsoft JhengHei" charset="-120"/>
                <a:cs typeface="Microsoft JhengHei" charset="-120"/>
              </a:rPr>
              <a:t>Class.function</a:t>
            </a:r>
            <a:r>
              <a:rPr kumimoji="1" lang="en-US" altLang="zh-TW" dirty="0" smtClean="0">
                <a:latin typeface="+mn-lt"/>
                <a:ea typeface="Microsoft JhengHei" charset="-120"/>
                <a:cs typeface="Microsoft JhengHei" charset="-120"/>
              </a:rPr>
              <a:t> </a:t>
            </a:r>
            <a:endParaRPr kumimoji="1" lang="zh-TW" altLang="en-US" dirty="0">
              <a:latin typeface="+mn-lt"/>
              <a:ea typeface="Microsoft JhengHei" charset="-120"/>
              <a:cs typeface="Microsoft JhengHei" charset="-120"/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0" y="3521976"/>
            <a:ext cx="791307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b="1" dirty="0" err="1" smtClean="0">
                <a:solidFill>
                  <a:srgbClr val="0070C0"/>
                </a:solidFill>
                <a:ea typeface="Microsoft JhengHei" charset="-120"/>
                <a:cs typeface="Microsoft JhengHei" charset="-120"/>
              </a:rPr>
              <a:t>obstacles.point_inside</a:t>
            </a:r>
            <a:r>
              <a:rPr kumimoji="1" lang="en-US" altLang="zh-TW" b="1" dirty="0" smtClean="0">
                <a:solidFill>
                  <a:srgbClr val="0070C0"/>
                </a:solidFill>
                <a:ea typeface="Microsoft JhengHei" charset="-120"/>
                <a:cs typeface="Microsoft JhengHei" charset="-120"/>
              </a:rPr>
              <a:t> (point) </a:t>
            </a:r>
            <a:endParaRPr kumimoji="1" lang="en-US" altLang="zh-TW" b="1" dirty="0" smtClean="0">
              <a:solidFill>
                <a:srgbClr val="0070C0"/>
              </a:solidFill>
              <a:ea typeface="Microsoft JhengHei" charset="-120"/>
              <a:cs typeface="Microsoft JhengHei" charset="-120"/>
            </a:endParaRPr>
          </a:p>
          <a:p>
            <a:pPr lvl="1"/>
            <a:r>
              <a:rPr kumimoji="1" lang="zh-TW" altLang="en-US" dirty="0" smtClean="0">
                <a:ea typeface="Microsoft JhengHei" charset="-120"/>
                <a:cs typeface="Microsoft JhengHei" charset="-120"/>
              </a:rPr>
              <a:t>計算</a:t>
            </a:r>
            <a:r>
              <a:rPr kumimoji="1" lang="en-US" altLang="zh-TW" dirty="0" smtClean="0">
                <a:ea typeface="Microsoft JhengHei" charset="-120"/>
                <a:cs typeface="Microsoft JhengHei" charset="-120"/>
              </a:rPr>
              <a:t> potential field</a:t>
            </a:r>
            <a:r>
              <a:rPr kumimoji="1" lang="zh-TW" altLang="en-US" dirty="0" smtClean="0">
                <a:ea typeface="Microsoft JhengHei" charset="-120"/>
                <a:cs typeface="Microsoft JhengHei" charset="-120"/>
              </a:rPr>
              <a:t> 時，要把</a:t>
            </a:r>
            <a:r>
              <a:rPr kumimoji="1" lang="en-US" altLang="zh-TW" dirty="0">
                <a:ea typeface="Microsoft JhengHei" charset="-120"/>
                <a:cs typeface="Microsoft JhengHei" charset="-120"/>
              </a:rPr>
              <a:t> </a:t>
            </a:r>
            <a:r>
              <a:rPr kumimoji="1" lang="en-US" altLang="zh-TW" dirty="0" smtClean="0">
                <a:ea typeface="Microsoft JhengHei" charset="-120"/>
                <a:cs typeface="Microsoft JhengHei" charset="-120"/>
              </a:rPr>
              <a:t>obstacle</a:t>
            </a:r>
            <a:r>
              <a:rPr kumimoji="1" lang="zh-TW" altLang="en-US" dirty="0" smtClean="0">
                <a:ea typeface="Microsoft JhengHei" charset="-120"/>
                <a:cs typeface="Microsoft JhengHei" charset="-120"/>
              </a:rPr>
              <a:t> 內部的點都填滿</a:t>
            </a:r>
            <a:r>
              <a:rPr kumimoji="1" lang="en-US" altLang="zh-TW" dirty="0" smtClean="0">
                <a:ea typeface="Microsoft JhengHei" charset="-120"/>
                <a:cs typeface="Microsoft JhengHei" charset="-120"/>
              </a:rPr>
              <a:t> ( potential </a:t>
            </a:r>
            <a:r>
              <a:rPr kumimoji="1" lang="en-US" altLang="zh-TW" dirty="0" smtClean="0">
                <a:ea typeface="Microsoft JhengHei" charset="-120"/>
                <a:cs typeface="Microsoft JhengHei" charset="-120"/>
                <a:sym typeface="Wingdings"/>
              </a:rPr>
              <a:t></a:t>
            </a:r>
            <a:r>
              <a:rPr kumimoji="1" lang="en-US" altLang="zh-TW" dirty="0" smtClean="0">
                <a:ea typeface="Microsoft JhengHei" charset="-120"/>
                <a:cs typeface="Microsoft JhengHei" charset="-120"/>
              </a:rPr>
              <a:t> 260 )</a:t>
            </a:r>
            <a:r>
              <a:rPr kumimoji="1" lang="zh-TW" altLang="en-US" dirty="0" smtClean="0">
                <a:ea typeface="Microsoft JhengHei" charset="-120"/>
                <a:cs typeface="Microsoft JhengHei" charset="-120"/>
              </a:rPr>
              <a:t>，做為判斷的</a:t>
            </a:r>
            <a:r>
              <a:rPr kumimoji="1" lang="en-US" altLang="zh-TW" dirty="0" smtClean="0">
                <a:ea typeface="Microsoft JhengHei" charset="-120"/>
                <a:cs typeface="Microsoft JhengHei" charset="-120"/>
              </a:rPr>
              <a:t>function</a:t>
            </a:r>
            <a:endParaRPr kumimoji="1" lang="en-US" altLang="zh-TW" dirty="0" smtClean="0">
              <a:ea typeface="Microsoft JhengHei" charset="-120"/>
              <a:cs typeface="Microsoft JhengHei" charset="-120"/>
            </a:endParaRPr>
          </a:p>
          <a:p>
            <a:pPr lvl="1"/>
            <a:r>
              <a:rPr kumimoji="1" lang="en-US" altLang="zh-TW" dirty="0" smtClean="0">
                <a:ea typeface="Microsoft JhengHei" charset="-120"/>
                <a:cs typeface="Microsoft JhengHei" charset="-120"/>
              </a:rPr>
              <a:t>&lt; </a:t>
            </a:r>
            <a:r>
              <a:rPr kumimoji="1" lang="en-US" altLang="zh-TW" dirty="0" smtClean="0">
                <a:ea typeface="Microsoft JhengHei" charset="-120"/>
                <a:cs typeface="Microsoft JhengHei" charset="-120"/>
              </a:rPr>
              <a:t>Parameters &gt;</a:t>
            </a:r>
          </a:p>
          <a:p>
            <a:pPr lvl="2"/>
            <a:r>
              <a:rPr kumimoji="1" lang="en-US" altLang="zh-TW" dirty="0" smtClean="0">
                <a:ea typeface="Microsoft JhengHei" charset="-120"/>
                <a:cs typeface="Microsoft JhengHei" charset="-120"/>
              </a:rPr>
              <a:t>point : tuple/list (1D)</a:t>
            </a:r>
            <a:endParaRPr kumimoji="1" lang="en-US" altLang="zh-TW" dirty="0" smtClean="0">
              <a:ea typeface="Microsoft JhengHei" charset="-120"/>
              <a:cs typeface="Microsoft JhengHei" charset="-120"/>
            </a:endParaRPr>
          </a:p>
          <a:p>
            <a:pPr lvl="1"/>
            <a:r>
              <a:rPr kumimoji="1" lang="en-US" altLang="zh-TW" dirty="0" smtClean="0">
                <a:ea typeface="Microsoft JhengHei" charset="-120"/>
                <a:cs typeface="Microsoft JhengHei" charset="-120"/>
              </a:rPr>
              <a:t>&lt; Return &gt; </a:t>
            </a:r>
            <a:r>
              <a:rPr kumimoji="1" lang="en-US" altLang="zh-TW" dirty="0" smtClean="0">
                <a:ea typeface="Microsoft JhengHei" charset="-120"/>
                <a:cs typeface="Microsoft JhengHei" charset="-120"/>
              </a:rPr>
              <a:t>Boolean</a:t>
            </a:r>
            <a:endParaRPr kumimoji="1" lang="en-US" altLang="zh-TW" dirty="0" smtClean="0">
              <a:ea typeface="Microsoft JhengHei" charset="-120"/>
              <a:cs typeface="Microsoft JhengHei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690688"/>
            <a:ext cx="12192000" cy="1831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86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>
                <a:latin typeface="+mn-lt"/>
                <a:ea typeface="Microsoft JhengHei" charset="-120"/>
                <a:cs typeface="Microsoft JhengHei" charset="-120"/>
              </a:rPr>
              <a:t>Function </a:t>
            </a:r>
            <a:r>
              <a:rPr kumimoji="1" lang="mr-IN" altLang="zh-TW" dirty="0" smtClean="0">
                <a:latin typeface="+mn-lt"/>
                <a:ea typeface="Microsoft JhengHei" charset="-120"/>
                <a:cs typeface="Microsoft JhengHei" charset="-120"/>
              </a:rPr>
              <a:t>–</a:t>
            </a:r>
            <a:r>
              <a:rPr kumimoji="1" lang="en-US" altLang="zh-TW" dirty="0" smtClean="0">
                <a:latin typeface="+mn-lt"/>
                <a:ea typeface="Microsoft JhengHei" charset="-120"/>
                <a:cs typeface="Microsoft JhengHei" charset="-120"/>
              </a:rPr>
              <a:t> NF1</a:t>
            </a:r>
            <a:endParaRPr kumimoji="1" lang="zh-TW" altLang="en-US" dirty="0">
              <a:latin typeface="+mn-lt"/>
              <a:ea typeface="Microsoft JhengHei" charset="-120"/>
              <a:cs typeface="Microsoft JhengHei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690688"/>
            <a:ext cx="12192000" cy="2360706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0" y="4051394"/>
            <a:ext cx="33410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 smtClean="0"/>
              <a:t>U = { 0 : </a:t>
            </a:r>
            <a:r>
              <a:rPr kumimoji="1" lang="en-US" altLang="zh-TW" sz="2400" dirty="0" err="1" smtClean="0"/>
              <a:t>numpy.ndarray</a:t>
            </a:r>
            <a:r>
              <a:rPr kumimoji="1" lang="en-US" altLang="zh-TW" sz="2400" dirty="0" smtClean="0"/>
              <a:t> ,</a:t>
            </a:r>
          </a:p>
          <a:p>
            <a:pPr lvl="1"/>
            <a:r>
              <a:rPr kumimoji="1" lang="en-US" altLang="zh-TW" sz="2400" dirty="0" smtClean="0"/>
              <a:t>1 : </a:t>
            </a:r>
            <a:r>
              <a:rPr kumimoji="1" lang="en-US" altLang="zh-TW" sz="2400" dirty="0" err="1" smtClean="0"/>
              <a:t>numpy.ndarray</a:t>
            </a:r>
            <a:r>
              <a:rPr kumimoji="1" lang="en-US" altLang="zh-TW" sz="2400" dirty="0" smtClean="0"/>
              <a:t> }</a:t>
            </a:r>
            <a:endParaRPr kumimoji="1" lang="zh-TW" altLang="en-US" sz="2400" dirty="0"/>
          </a:p>
        </p:txBody>
      </p:sp>
      <p:sp>
        <p:nvSpPr>
          <p:cNvPr id="6" name="文字方塊 5"/>
          <p:cNvSpPr txBox="1"/>
          <p:nvPr/>
        </p:nvSpPr>
        <p:spPr>
          <a:xfrm rot="2700000">
            <a:off x="-29856" y="5823133"/>
            <a:ext cx="2241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O</a:t>
            </a:r>
            <a:r>
              <a:rPr kumimoji="1" lang="en-US" altLang="zh-TW" dirty="0" smtClean="0"/>
              <a:t>rder of control point</a:t>
            </a:r>
            <a:endParaRPr kumimoji="1" lang="zh-TW" altLang="en-US" dirty="0"/>
          </a:p>
        </p:txBody>
      </p:sp>
      <p:sp>
        <p:nvSpPr>
          <p:cNvPr id="7" name="文字方塊 6"/>
          <p:cNvSpPr txBox="1"/>
          <p:nvPr/>
        </p:nvSpPr>
        <p:spPr>
          <a:xfrm>
            <a:off x="1330571" y="5174057"/>
            <a:ext cx="33881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 smtClean="0"/>
              <a:t>Potential field </a:t>
            </a:r>
            <a:r>
              <a:rPr kumimoji="1" lang="en-US" altLang="zh-TW" smtClean="0"/>
              <a:t>(shape = 128 * 128)</a:t>
            </a:r>
            <a:endParaRPr kumimoji="1" lang="en-US" altLang="zh-TW" dirty="0" smtClean="0"/>
          </a:p>
          <a:p>
            <a:pPr lvl="1"/>
            <a:r>
              <a:rPr kumimoji="1" lang="en-US" altLang="zh-TW" dirty="0"/>
              <a:t>i</a:t>
            </a:r>
            <a:r>
              <a:rPr kumimoji="1" lang="en-US" altLang="zh-TW" dirty="0" smtClean="0"/>
              <a:t>nitial = 255</a:t>
            </a:r>
          </a:p>
          <a:p>
            <a:pPr lvl="1"/>
            <a:r>
              <a:rPr kumimoji="1" lang="en-US" altLang="zh-TW" dirty="0" smtClean="0"/>
              <a:t>obstacle = 260</a:t>
            </a:r>
            <a:endParaRPr kumimoji="1" lang="zh-TW" altLang="en-US" dirty="0"/>
          </a:p>
        </p:txBody>
      </p:sp>
      <p:grpSp>
        <p:nvGrpSpPr>
          <p:cNvPr id="16" name="群組 15"/>
          <p:cNvGrpSpPr/>
          <p:nvPr/>
        </p:nvGrpSpPr>
        <p:grpSpPr>
          <a:xfrm>
            <a:off x="9357152" y="4583662"/>
            <a:ext cx="2880001" cy="1723292"/>
            <a:chOff x="2814862" y="4935355"/>
            <a:chExt cx="2880001" cy="1723292"/>
          </a:xfrm>
        </p:grpSpPr>
        <p:sp>
          <p:nvSpPr>
            <p:cNvPr id="17" name="左中括弧 16"/>
            <p:cNvSpPr/>
            <p:nvPr/>
          </p:nvSpPr>
          <p:spPr>
            <a:xfrm>
              <a:off x="2814862" y="4935355"/>
              <a:ext cx="211016" cy="1723292"/>
            </a:xfrm>
            <a:prstGeom prst="leftBracket">
              <a:avLst>
                <a:gd name="adj" fmla="val 40333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8" name="左中括弧 17"/>
            <p:cNvSpPr/>
            <p:nvPr/>
          </p:nvSpPr>
          <p:spPr>
            <a:xfrm flipH="1">
              <a:off x="5483847" y="4935355"/>
              <a:ext cx="211016" cy="1723292"/>
            </a:xfrm>
            <a:prstGeom prst="leftBracket">
              <a:avLst>
                <a:gd name="adj" fmla="val 40333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9" name="文字方塊 18"/>
            <p:cNvSpPr txBox="1"/>
            <p:nvPr/>
          </p:nvSpPr>
          <p:spPr>
            <a:xfrm>
              <a:off x="3514470" y="5473835"/>
              <a:ext cx="148078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TW" dirty="0" smtClean="0">
                  <a:solidFill>
                    <a:srgbClr val="0070C0"/>
                  </a:solidFill>
                </a:rPr>
                <a:t>NF1</a:t>
              </a:r>
            </a:p>
            <a:p>
              <a:pPr algn="ctr"/>
              <a:r>
                <a:rPr kumimoji="1" lang="en-US" altLang="zh-TW" dirty="0" smtClean="0">
                  <a:solidFill>
                    <a:srgbClr val="0070C0"/>
                  </a:solidFill>
                </a:rPr>
                <a:t>[ 127 </a:t>
              </a:r>
              <a:r>
                <a:rPr kumimoji="1" lang="mr-IN" altLang="zh-TW" dirty="0" smtClean="0">
                  <a:solidFill>
                    <a:srgbClr val="0070C0"/>
                  </a:solidFill>
                </a:rPr>
                <a:t>–</a:t>
              </a:r>
              <a:r>
                <a:rPr kumimoji="1" lang="en-US" altLang="zh-TW" dirty="0" smtClean="0">
                  <a:solidFill>
                    <a:srgbClr val="0070C0"/>
                  </a:solidFill>
                </a:rPr>
                <a:t> y , x ]</a:t>
              </a:r>
              <a:endParaRPr kumimoji="1" lang="zh-TW" altLang="en-US" dirty="0">
                <a:solidFill>
                  <a:srgbClr val="0070C0"/>
                </a:solidFill>
              </a:endParaRPr>
            </a:p>
          </p:txBody>
        </p:sp>
        <p:sp>
          <p:nvSpPr>
            <p:cNvPr id="20" name="文字方塊 19"/>
            <p:cNvSpPr txBox="1"/>
            <p:nvPr/>
          </p:nvSpPr>
          <p:spPr>
            <a:xfrm>
              <a:off x="2896993" y="4958741"/>
              <a:ext cx="7232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dirty="0" smtClean="0"/>
                <a:t>[ 0,0 ]</a:t>
              </a:r>
              <a:endParaRPr kumimoji="1" lang="zh-TW" altLang="en-US" dirty="0"/>
            </a:p>
          </p:txBody>
        </p:sp>
      </p:grpSp>
      <p:pic>
        <p:nvPicPr>
          <p:cNvPr id="8" name="圖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6997" y="4221297"/>
            <a:ext cx="2902060" cy="2509372"/>
          </a:xfrm>
          <a:prstGeom prst="rect">
            <a:avLst/>
          </a:prstGeom>
        </p:spPr>
      </p:pic>
      <p:sp>
        <p:nvSpPr>
          <p:cNvPr id="21" name="文字方塊 20"/>
          <p:cNvSpPr txBox="1"/>
          <p:nvPr/>
        </p:nvSpPr>
        <p:spPr>
          <a:xfrm>
            <a:off x="6801038" y="5174057"/>
            <a:ext cx="23968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b="1" dirty="0" smtClean="0">
                <a:solidFill>
                  <a:srgbClr val="C00000"/>
                </a:solidFill>
              </a:rPr>
              <a:t>U[ </a:t>
            </a:r>
            <a:r>
              <a:rPr kumimoji="1" lang="en-US" altLang="zh-TW" sz="2400" b="1" dirty="0" err="1" smtClean="0">
                <a:solidFill>
                  <a:srgbClr val="C00000"/>
                </a:solidFill>
              </a:rPr>
              <a:t>i</a:t>
            </a:r>
            <a:r>
              <a:rPr kumimoji="1" lang="en-US" altLang="zh-TW" sz="2400" b="1" dirty="0" smtClean="0">
                <a:solidFill>
                  <a:srgbClr val="C00000"/>
                </a:solidFill>
              </a:rPr>
              <a:t> ][ 127 </a:t>
            </a:r>
            <a:r>
              <a:rPr kumimoji="1" lang="mr-IN" altLang="zh-TW" sz="2400" b="1" dirty="0" smtClean="0">
                <a:solidFill>
                  <a:srgbClr val="C00000"/>
                </a:solidFill>
              </a:rPr>
              <a:t>–</a:t>
            </a:r>
            <a:r>
              <a:rPr kumimoji="1" lang="en-US" altLang="zh-TW" sz="2400" b="1" dirty="0" smtClean="0">
                <a:solidFill>
                  <a:srgbClr val="C00000"/>
                </a:solidFill>
              </a:rPr>
              <a:t> y , x ]</a:t>
            </a:r>
            <a:endParaRPr kumimoji="1" lang="zh-TW" altLang="en-US" sz="2400" b="1" dirty="0">
              <a:solidFill>
                <a:srgbClr val="C00000"/>
              </a:solidFill>
            </a:endParaRPr>
          </a:p>
        </p:txBody>
      </p:sp>
      <p:cxnSp>
        <p:nvCxnSpPr>
          <p:cNvPr id="23" name="直線箭頭接點 22"/>
          <p:cNvCxnSpPr/>
          <p:nvPr/>
        </p:nvCxnSpPr>
        <p:spPr>
          <a:xfrm>
            <a:off x="6811108" y="5635722"/>
            <a:ext cx="2448000" cy="0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箭頭接點 24"/>
          <p:cNvCxnSpPr/>
          <p:nvPr/>
        </p:nvCxnSpPr>
        <p:spPr>
          <a:xfrm flipH="1">
            <a:off x="585494" y="4882391"/>
            <a:ext cx="24106" cy="404717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箭頭接點 27"/>
          <p:cNvCxnSpPr/>
          <p:nvPr/>
        </p:nvCxnSpPr>
        <p:spPr>
          <a:xfrm>
            <a:off x="2013918" y="4847222"/>
            <a:ext cx="190020" cy="404717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5674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圖片 3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38685"/>
          </a:xfrm>
          <a:prstGeom prst="rect">
            <a:avLst/>
          </a:prstGeom>
        </p:spPr>
      </p:pic>
      <p:sp>
        <p:nvSpPr>
          <p:cNvPr id="9" name="文字方塊 8"/>
          <p:cNvSpPr txBox="1"/>
          <p:nvPr/>
        </p:nvSpPr>
        <p:spPr>
          <a:xfrm>
            <a:off x="2919046" y="6318738"/>
            <a:ext cx="5392616" cy="46166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zh-TW" sz="2400" dirty="0" smtClean="0">
                <a:solidFill>
                  <a:srgbClr val="FFFF00"/>
                </a:solidFill>
                <a:ea typeface="Microsoft JhengHei" charset="-120"/>
                <a:cs typeface="Microsoft JhengHei" charset="-120"/>
                <a:sym typeface="Wingdings"/>
              </a:rPr>
              <a:t> </a:t>
            </a:r>
            <a:r>
              <a:rPr kumimoji="1" lang="en-US" altLang="zh-TW" sz="2400" dirty="0" smtClean="0">
                <a:solidFill>
                  <a:srgbClr val="FFFF00"/>
                </a:solidFill>
                <a:ea typeface="Microsoft JhengHei" charset="-120"/>
                <a:cs typeface="Microsoft JhengHei" charset="-120"/>
              </a:rPr>
              <a:t>Potential field </a:t>
            </a:r>
            <a:r>
              <a:rPr kumimoji="1" lang="zh-TW" altLang="en-US" sz="2400" dirty="0" smtClean="0">
                <a:solidFill>
                  <a:srgbClr val="FFFF00"/>
                </a:solidFill>
                <a:ea typeface="Microsoft JhengHei" charset="-120"/>
                <a:cs typeface="Microsoft JhengHei" charset="-120"/>
              </a:rPr>
              <a:t>儲存在</a:t>
            </a:r>
            <a:r>
              <a:rPr kumimoji="1" lang="en-US" altLang="zh-TW" sz="2400" dirty="0" smtClean="0">
                <a:solidFill>
                  <a:srgbClr val="FFFF00"/>
                </a:solidFill>
                <a:ea typeface="Microsoft JhengHei" charset="-120"/>
                <a:cs typeface="Microsoft JhengHei" charset="-120"/>
              </a:rPr>
              <a:t> </a:t>
            </a:r>
            <a:r>
              <a:rPr kumimoji="1" lang="en-US" altLang="zh-TW" sz="2400" dirty="0" err="1" smtClean="0">
                <a:solidFill>
                  <a:srgbClr val="FFFF00"/>
                </a:solidFill>
                <a:ea typeface="Microsoft JhengHei" charset="-120"/>
                <a:cs typeface="Microsoft JhengHei" charset="-120"/>
              </a:rPr>
              <a:t>robot_goal</a:t>
            </a:r>
            <a:r>
              <a:rPr kumimoji="1" lang="zh-TW" altLang="en-US" sz="2400" dirty="0" smtClean="0">
                <a:solidFill>
                  <a:srgbClr val="FFFF00"/>
                </a:solidFill>
                <a:ea typeface="Microsoft JhengHei" charset="-120"/>
                <a:cs typeface="Microsoft JhengHei" charset="-120"/>
              </a:rPr>
              <a:t> 物件</a:t>
            </a:r>
            <a:endParaRPr kumimoji="1" lang="zh-TW" altLang="en-US" sz="2400" dirty="0">
              <a:solidFill>
                <a:srgbClr val="FFFF00"/>
              </a:solidFill>
              <a:ea typeface="Microsoft JhengHei" charset="-120"/>
              <a:cs typeface="Microsoft JhengHei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137778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>
                <a:latin typeface="+mn-lt"/>
                <a:ea typeface="Microsoft JhengHei" charset="-120"/>
                <a:cs typeface="Microsoft JhengHei" charset="-120"/>
              </a:rPr>
              <a:t>Function </a:t>
            </a:r>
            <a:r>
              <a:rPr kumimoji="1" lang="mr-IN" altLang="zh-TW" dirty="0" smtClean="0">
                <a:latin typeface="+mn-lt"/>
                <a:ea typeface="Microsoft JhengHei" charset="-120"/>
                <a:cs typeface="Microsoft JhengHei" charset="-120"/>
              </a:rPr>
              <a:t>–</a:t>
            </a:r>
            <a:r>
              <a:rPr kumimoji="1" lang="en-US" altLang="zh-TW" dirty="0" smtClean="0">
                <a:latin typeface="+mn-lt"/>
                <a:ea typeface="Microsoft JhengHei" charset="-120"/>
                <a:cs typeface="Microsoft JhengHei" charset="-120"/>
              </a:rPr>
              <a:t> BFS</a:t>
            </a:r>
            <a:endParaRPr kumimoji="1" lang="zh-TW" altLang="en-US" dirty="0">
              <a:latin typeface="+mn-lt"/>
              <a:ea typeface="Microsoft JhengHei" charset="-120"/>
              <a:cs typeface="Microsoft JhengHei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b="60721"/>
          <a:stretch/>
        </p:blipFill>
        <p:spPr>
          <a:xfrm>
            <a:off x="0" y="1690688"/>
            <a:ext cx="11916383" cy="2693743"/>
          </a:xfrm>
          <a:prstGeom prst="rect">
            <a:avLst/>
          </a:prstGeom>
        </p:spPr>
      </p:pic>
      <p:sp>
        <p:nvSpPr>
          <p:cNvPr id="22" name="文字方塊 21"/>
          <p:cNvSpPr txBox="1"/>
          <p:nvPr/>
        </p:nvSpPr>
        <p:spPr>
          <a:xfrm>
            <a:off x="0" y="4384431"/>
            <a:ext cx="851095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b="1" dirty="0" err="1">
                <a:solidFill>
                  <a:srgbClr val="0070C0"/>
                </a:solidFill>
                <a:ea typeface="Microsoft JhengHei" charset="-120"/>
                <a:cs typeface="Microsoft JhengHei" charset="-120"/>
              </a:rPr>
              <a:t>c</a:t>
            </a:r>
            <a:r>
              <a:rPr kumimoji="1" lang="en-US" altLang="zh-TW" b="1" dirty="0" err="1" smtClean="0">
                <a:solidFill>
                  <a:srgbClr val="0070C0"/>
                </a:solidFill>
                <a:ea typeface="Microsoft JhengHei" charset="-120"/>
                <a:cs typeface="Microsoft JhengHei" charset="-120"/>
              </a:rPr>
              <a:t>onf_potential</a:t>
            </a:r>
            <a:r>
              <a:rPr kumimoji="1" lang="en-US" altLang="zh-TW" b="1" dirty="0" smtClean="0">
                <a:solidFill>
                  <a:srgbClr val="0070C0"/>
                </a:solidFill>
                <a:ea typeface="Microsoft JhengHei" charset="-120"/>
                <a:cs typeface="Microsoft JhengHei" charset="-120"/>
              </a:rPr>
              <a:t> (</a:t>
            </a:r>
            <a:r>
              <a:rPr kumimoji="1" lang="en-US" altLang="zh-TW" b="1" dirty="0" err="1" smtClean="0">
                <a:solidFill>
                  <a:srgbClr val="0070C0"/>
                </a:solidFill>
                <a:ea typeface="Microsoft JhengHei" charset="-120"/>
                <a:cs typeface="Microsoft JhengHei" charset="-120"/>
              </a:rPr>
              <a:t>conf</a:t>
            </a:r>
            <a:r>
              <a:rPr kumimoji="1" lang="en-US" altLang="zh-TW" b="1" dirty="0" smtClean="0">
                <a:solidFill>
                  <a:srgbClr val="0070C0"/>
                </a:solidFill>
                <a:ea typeface="Microsoft JhengHei" charset="-120"/>
                <a:cs typeface="Microsoft JhengHei" charset="-120"/>
              </a:rPr>
              <a:t>) </a:t>
            </a:r>
            <a:endParaRPr kumimoji="1" lang="en-US" altLang="zh-TW" b="1" dirty="0" smtClean="0">
              <a:solidFill>
                <a:srgbClr val="0070C0"/>
              </a:solidFill>
              <a:ea typeface="Microsoft JhengHei" charset="-120"/>
              <a:cs typeface="Microsoft JhengHei" charset="-120"/>
            </a:endParaRPr>
          </a:p>
          <a:p>
            <a:pPr lvl="1"/>
            <a:r>
              <a:rPr kumimoji="1" lang="zh-TW" altLang="en-US" dirty="0" smtClean="0">
                <a:ea typeface="Microsoft JhengHei" charset="-120"/>
                <a:cs typeface="Microsoft JhengHei" charset="-120"/>
              </a:rPr>
              <a:t>根據 </a:t>
            </a:r>
            <a:r>
              <a:rPr kumimoji="1" lang="en-US" altLang="zh-TW" dirty="0" smtClean="0">
                <a:ea typeface="Microsoft JhengHei" charset="-120"/>
                <a:cs typeface="Microsoft JhengHei" charset="-120"/>
              </a:rPr>
              <a:t>configuration</a:t>
            </a:r>
            <a:r>
              <a:rPr kumimoji="1" lang="zh-TW" altLang="en-US" dirty="0" smtClean="0">
                <a:ea typeface="Microsoft JhengHei" charset="-120"/>
                <a:cs typeface="Microsoft JhengHei" charset="-120"/>
              </a:rPr>
              <a:t> 找出</a:t>
            </a:r>
            <a:r>
              <a:rPr kumimoji="1" lang="en-US" altLang="zh-TW" dirty="0" smtClean="0">
                <a:ea typeface="Microsoft JhengHei" charset="-120"/>
                <a:cs typeface="Microsoft JhengHei" charset="-120"/>
              </a:rPr>
              <a:t> </a:t>
            </a:r>
            <a:r>
              <a:rPr kumimoji="1" lang="en-US" altLang="zh-TW" dirty="0" err="1" smtClean="0">
                <a:ea typeface="Microsoft JhengHei" charset="-120"/>
                <a:cs typeface="Microsoft JhengHei" charset="-120"/>
              </a:rPr>
              <a:t>planning_control</a:t>
            </a:r>
            <a:r>
              <a:rPr kumimoji="1" lang="en-US" altLang="zh-TW" dirty="0" smtClean="0">
                <a:ea typeface="Microsoft JhengHei" charset="-120"/>
                <a:cs typeface="Microsoft JhengHei" charset="-120"/>
              </a:rPr>
              <a:t> </a:t>
            </a:r>
            <a:r>
              <a:rPr kumimoji="1" lang="zh-TW" altLang="en-US" dirty="0" smtClean="0">
                <a:ea typeface="Microsoft JhengHei" charset="-120"/>
                <a:cs typeface="Microsoft JhengHei" charset="-120"/>
              </a:rPr>
              <a:t>的位置，再找儲存在</a:t>
            </a:r>
            <a:r>
              <a:rPr kumimoji="1" lang="en-US" altLang="zh-TW" dirty="0" smtClean="0">
                <a:ea typeface="Microsoft JhengHei" charset="-120"/>
                <a:cs typeface="Microsoft JhengHei" charset="-120"/>
              </a:rPr>
              <a:t> </a:t>
            </a:r>
            <a:r>
              <a:rPr kumimoji="1" lang="en-US" altLang="zh-TW" dirty="0" err="1" smtClean="0">
                <a:ea typeface="Microsoft JhengHei" charset="-120"/>
                <a:cs typeface="Microsoft JhengHei" charset="-120"/>
              </a:rPr>
              <a:t>robot_goal</a:t>
            </a:r>
            <a:r>
              <a:rPr kumimoji="1" lang="zh-TW" altLang="en-US" dirty="0" smtClean="0">
                <a:ea typeface="Microsoft JhengHei" charset="-120"/>
                <a:cs typeface="Microsoft JhengHei" charset="-120"/>
              </a:rPr>
              <a:t> 裡面的</a:t>
            </a:r>
            <a:r>
              <a:rPr kumimoji="1" lang="en-US" altLang="zh-TW" dirty="0" smtClean="0">
                <a:ea typeface="Microsoft JhengHei" charset="-120"/>
                <a:cs typeface="Microsoft JhengHei" charset="-120"/>
              </a:rPr>
              <a:t> potential field</a:t>
            </a:r>
            <a:r>
              <a:rPr kumimoji="1" lang="zh-TW" altLang="en-US" dirty="0" smtClean="0">
                <a:ea typeface="Microsoft JhengHei" charset="-120"/>
                <a:cs typeface="Microsoft JhengHei" charset="-120"/>
              </a:rPr>
              <a:t>，用平均的方式 </a:t>
            </a:r>
            <a:r>
              <a:rPr kumimoji="1" lang="en-US" altLang="zh-TW" dirty="0" smtClean="0">
                <a:ea typeface="Microsoft JhengHei" charset="-120"/>
                <a:cs typeface="Microsoft JhengHei" charset="-120"/>
              </a:rPr>
              <a:t>( </a:t>
            </a:r>
            <a:r>
              <a:rPr kumimoji="1" lang="en-US" altLang="zh-TW" b="1" dirty="0" smtClean="0">
                <a:solidFill>
                  <a:srgbClr val="002060"/>
                </a:solidFill>
                <a:ea typeface="Microsoft JhengHei" charset="-120"/>
                <a:cs typeface="Microsoft JhengHei" charset="-120"/>
              </a:rPr>
              <a:t>sum( potential ) / </a:t>
            </a:r>
            <a:r>
              <a:rPr kumimoji="1" lang="en-US" altLang="zh-TW" b="1" dirty="0" err="1" smtClean="0">
                <a:solidFill>
                  <a:srgbClr val="002060"/>
                </a:solidFill>
                <a:ea typeface="Microsoft JhengHei" charset="-120"/>
                <a:cs typeface="Microsoft JhengHei" charset="-120"/>
              </a:rPr>
              <a:t>n_control</a:t>
            </a:r>
            <a:r>
              <a:rPr kumimoji="1" lang="en-US" altLang="zh-TW" b="1" dirty="0" smtClean="0">
                <a:solidFill>
                  <a:srgbClr val="002060"/>
                </a:solidFill>
                <a:ea typeface="Microsoft JhengHei" charset="-120"/>
                <a:cs typeface="Microsoft JhengHei" charset="-120"/>
              </a:rPr>
              <a:t> </a:t>
            </a:r>
            <a:r>
              <a:rPr kumimoji="1" lang="en-US" altLang="zh-TW" dirty="0" smtClean="0">
                <a:ea typeface="Microsoft JhengHei" charset="-120"/>
                <a:cs typeface="Microsoft JhengHei" charset="-120"/>
              </a:rPr>
              <a:t>)</a:t>
            </a:r>
            <a:r>
              <a:rPr kumimoji="1" lang="zh-TW" altLang="en-US" dirty="0" smtClean="0">
                <a:ea typeface="Microsoft JhengHei" charset="-120"/>
                <a:cs typeface="Microsoft JhengHei" charset="-120"/>
              </a:rPr>
              <a:t>得到</a:t>
            </a:r>
            <a:r>
              <a:rPr kumimoji="1" lang="en-US" altLang="zh-TW" dirty="0" smtClean="0">
                <a:ea typeface="Microsoft JhengHei" charset="-120"/>
                <a:cs typeface="Microsoft JhengHei" charset="-120"/>
              </a:rPr>
              <a:t> potential</a:t>
            </a:r>
            <a:r>
              <a:rPr kumimoji="1" lang="zh-TW" altLang="en-US" dirty="0" smtClean="0">
                <a:ea typeface="Microsoft JhengHei" charset="-120"/>
                <a:cs typeface="Microsoft JhengHei" charset="-120"/>
              </a:rPr>
              <a:t> 值</a:t>
            </a:r>
            <a:endParaRPr kumimoji="1" lang="en-US" altLang="zh-TW" dirty="0" smtClean="0">
              <a:ea typeface="Microsoft JhengHei" charset="-120"/>
              <a:cs typeface="Microsoft JhengHei" charset="-120"/>
            </a:endParaRPr>
          </a:p>
          <a:p>
            <a:pPr lvl="1"/>
            <a:r>
              <a:rPr kumimoji="1" lang="en-US" altLang="zh-TW" dirty="0" smtClean="0">
                <a:ea typeface="Microsoft JhengHei" charset="-120"/>
                <a:cs typeface="Microsoft JhengHei" charset="-120"/>
              </a:rPr>
              <a:t>&lt; </a:t>
            </a:r>
            <a:r>
              <a:rPr kumimoji="1" lang="en-US" altLang="zh-TW" dirty="0" smtClean="0">
                <a:ea typeface="Microsoft JhengHei" charset="-120"/>
                <a:cs typeface="Microsoft JhengHei" charset="-120"/>
              </a:rPr>
              <a:t>Parameters &gt;</a:t>
            </a:r>
          </a:p>
          <a:p>
            <a:pPr lvl="2"/>
            <a:r>
              <a:rPr kumimoji="1" lang="en-US" altLang="zh-TW" dirty="0" err="1" smtClean="0">
                <a:ea typeface="Microsoft JhengHei" charset="-120"/>
                <a:cs typeface="Microsoft JhengHei" charset="-120"/>
              </a:rPr>
              <a:t>conf</a:t>
            </a:r>
            <a:r>
              <a:rPr kumimoji="1" lang="en-US" altLang="zh-TW" dirty="0" smtClean="0">
                <a:ea typeface="Microsoft JhengHei" charset="-120"/>
                <a:cs typeface="Microsoft JhengHei" charset="-120"/>
              </a:rPr>
              <a:t> : tuple</a:t>
            </a:r>
            <a:endParaRPr kumimoji="1" lang="en-US" altLang="zh-TW" dirty="0" smtClean="0">
              <a:ea typeface="Microsoft JhengHei" charset="-120"/>
              <a:cs typeface="Microsoft JhengHei" charset="-120"/>
            </a:endParaRPr>
          </a:p>
          <a:p>
            <a:pPr lvl="1"/>
            <a:r>
              <a:rPr kumimoji="1" lang="en-US" altLang="zh-TW" dirty="0" smtClean="0">
                <a:ea typeface="Microsoft JhengHei" charset="-120"/>
                <a:cs typeface="Microsoft JhengHei" charset="-120"/>
              </a:rPr>
              <a:t>&lt; Return &gt; </a:t>
            </a:r>
            <a:r>
              <a:rPr kumimoji="1" lang="en-US" altLang="zh-TW" dirty="0" err="1" smtClean="0">
                <a:ea typeface="Microsoft JhengHei" charset="-120"/>
                <a:cs typeface="Microsoft JhengHei" charset="-120"/>
              </a:rPr>
              <a:t>int</a:t>
            </a:r>
            <a:endParaRPr kumimoji="1" lang="en-US" altLang="zh-TW" dirty="0" smtClean="0">
              <a:ea typeface="Microsoft JhengHei" charset="-120"/>
              <a:cs typeface="Microsoft JhengHei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560340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>
                <a:latin typeface="+mn-lt"/>
                <a:ea typeface="Microsoft JhengHei" charset="-120"/>
                <a:cs typeface="Microsoft JhengHei" charset="-120"/>
              </a:rPr>
              <a:t>Function </a:t>
            </a:r>
            <a:r>
              <a:rPr kumimoji="1" lang="mr-IN" altLang="zh-TW" dirty="0" smtClean="0">
                <a:latin typeface="+mn-lt"/>
                <a:ea typeface="Microsoft JhengHei" charset="-120"/>
                <a:cs typeface="Microsoft JhengHei" charset="-120"/>
              </a:rPr>
              <a:t>–</a:t>
            </a:r>
            <a:r>
              <a:rPr kumimoji="1" lang="en-US" altLang="zh-TW" dirty="0" smtClean="0">
                <a:latin typeface="+mn-lt"/>
                <a:ea typeface="Microsoft JhengHei" charset="-120"/>
                <a:cs typeface="Microsoft JhengHei" charset="-120"/>
              </a:rPr>
              <a:t> BFS</a:t>
            </a:r>
            <a:endParaRPr kumimoji="1" lang="zh-TW" altLang="en-US" dirty="0">
              <a:latin typeface="+mn-lt"/>
              <a:ea typeface="Microsoft JhengHei" charset="-120"/>
              <a:cs typeface="Microsoft JhengHei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690688"/>
            <a:ext cx="12192000" cy="4223373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0" y="5914061"/>
            <a:ext cx="6400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b="1" dirty="0" smtClean="0">
                <a:solidFill>
                  <a:srgbClr val="0070C0"/>
                </a:solidFill>
                <a:ea typeface="Microsoft JhengHei" charset="-120"/>
                <a:cs typeface="Microsoft JhengHei" charset="-120"/>
              </a:rPr>
              <a:t>collision</a:t>
            </a:r>
            <a:r>
              <a:rPr kumimoji="1" lang="en-US" altLang="zh-TW" b="1" dirty="0" smtClean="0">
                <a:solidFill>
                  <a:srgbClr val="0070C0"/>
                </a:solidFill>
                <a:ea typeface="Microsoft JhengHei" charset="-120"/>
                <a:cs typeface="Microsoft JhengHei" charset="-120"/>
              </a:rPr>
              <a:t> (</a:t>
            </a:r>
            <a:r>
              <a:rPr kumimoji="1" lang="en-US" altLang="zh-TW" b="1" dirty="0" err="1" smtClean="0">
                <a:solidFill>
                  <a:srgbClr val="0070C0"/>
                </a:solidFill>
                <a:ea typeface="Microsoft JhengHei" charset="-120"/>
                <a:cs typeface="Microsoft JhengHei" charset="-120"/>
              </a:rPr>
              <a:t>conf</a:t>
            </a:r>
            <a:r>
              <a:rPr kumimoji="1" lang="en-US" altLang="zh-TW" b="1" dirty="0" smtClean="0">
                <a:solidFill>
                  <a:srgbClr val="0070C0"/>
                </a:solidFill>
                <a:ea typeface="Microsoft JhengHei" charset="-120"/>
                <a:cs typeface="Microsoft JhengHei" charset="-120"/>
              </a:rPr>
              <a:t>) </a:t>
            </a:r>
            <a:endParaRPr kumimoji="1" lang="en-US" altLang="zh-TW" b="1" dirty="0" smtClean="0">
              <a:solidFill>
                <a:srgbClr val="0070C0"/>
              </a:solidFill>
              <a:ea typeface="Microsoft JhengHei" charset="-120"/>
              <a:cs typeface="Microsoft JhengHei" charset="-120"/>
            </a:endParaRPr>
          </a:p>
          <a:p>
            <a:pPr lvl="1"/>
            <a:r>
              <a:rPr kumimoji="1" lang="zh-TW" altLang="en-US" dirty="0" smtClean="0">
                <a:ea typeface="Microsoft JhengHei" charset="-120"/>
                <a:cs typeface="Microsoft JhengHei" charset="-120"/>
              </a:rPr>
              <a:t>根據 </a:t>
            </a:r>
            <a:r>
              <a:rPr kumimoji="1" lang="en-US" altLang="zh-TW" dirty="0" smtClean="0">
                <a:ea typeface="Microsoft JhengHei" charset="-120"/>
                <a:cs typeface="Microsoft JhengHei" charset="-120"/>
              </a:rPr>
              <a:t>configuration</a:t>
            </a:r>
            <a:r>
              <a:rPr kumimoji="1" lang="zh-TW" altLang="en-US" dirty="0" smtClean="0">
                <a:ea typeface="Microsoft JhengHei" charset="-120"/>
                <a:cs typeface="Microsoft JhengHei" charset="-120"/>
              </a:rPr>
              <a:t> 找出</a:t>
            </a:r>
            <a:r>
              <a:rPr kumimoji="1" lang="en-US" altLang="zh-TW" dirty="0" smtClean="0">
                <a:ea typeface="Microsoft JhengHei" charset="-120"/>
                <a:cs typeface="Microsoft JhengHei" charset="-120"/>
              </a:rPr>
              <a:t> polygon </a:t>
            </a:r>
            <a:r>
              <a:rPr kumimoji="1" lang="zh-TW" altLang="en-US" dirty="0" smtClean="0">
                <a:ea typeface="Microsoft JhengHei" charset="-120"/>
                <a:cs typeface="Microsoft JhengHei" charset="-120"/>
              </a:rPr>
              <a:t>的位置，檢查是否有碰撞</a:t>
            </a:r>
            <a:endParaRPr kumimoji="1" lang="en-US" altLang="zh-TW" dirty="0" smtClean="0">
              <a:ea typeface="Microsoft JhengHei" charset="-120"/>
              <a:cs typeface="Microsoft JhengHei" charset="-120"/>
            </a:endParaRPr>
          </a:p>
          <a:p>
            <a:pPr lvl="1"/>
            <a:r>
              <a:rPr kumimoji="1" lang="en-US" altLang="zh-TW" dirty="0" smtClean="0">
                <a:ea typeface="Microsoft JhengHei" charset="-120"/>
                <a:cs typeface="Microsoft JhengHei" charset="-120"/>
              </a:rPr>
              <a:t>&lt; </a:t>
            </a:r>
            <a:r>
              <a:rPr kumimoji="1" lang="en-US" altLang="zh-TW" dirty="0" smtClean="0">
                <a:ea typeface="Microsoft JhengHei" charset="-120"/>
                <a:cs typeface="Microsoft JhengHei" charset="-120"/>
              </a:rPr>
              <a:t>Return &gt; </a:t>
            </a:r>
            <a:r>
              <a:rPr kumimoji="1" lang="en-US" altLang="zh-TW" dirty="0" smtClean="0">
                <a:ea typeface="Microsoft JhengHei" charset="-120"/>
                <a:cs typeface="Microsoft JhengHei" charset="-120"/>
              </a:rPr>
              <a:t>Boolean</a:t>
            </a:r>
            <a:endParaRPr kumimoji="1" lang="en-US" altLang="zh-TW" dirty="0" smtClean="0">
              <a:ea typeface="Microsoft JhengHei" charset="-120"/>
              <a:cs typeface="Microsoft JhengHei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08314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>
                <a:latin typeface="+mn-lt"/>
                <a:ea typeface="Microsoft JhengHei" charset="-120"/>
                <a:cs typeface="Microsoft JhengHei" charset="-120"/>
              </a:rPr>
              <a:t>Function </a:t>
            </a:r>
            <a:r>
              <a:rPr kumimoji="1" lang="mr-IN" altLang="zh-TW" dirty="0" smtClean="0">
                <a:latin typeface="+mn-lt"/>
                <a:ea typeface="Microsoft JhengHei" charset="-120"/>
                <a:cs typeface="Microsoft JhengHei" charset="-120"/>
              </a:rPr>
              <a:t>–</a:t>
            </a:r>
            <a:r>
              <a:rPr kumimoji="1" lang="en-US" altLang="zh-TW" dirty="0" smtClean="0">
                <a:latin typeface="+mn-lt"/>
                <a:ea typeface="Microsoft JhengHei" charset="-120"/>
                <a:cs typeface="Microsoft JhengHei" charset="-120"/>
              </a:rPr>
              <a:t> BFS</a:t>
            </a:r>
            <a:endParaRPr kumimoji="1" lang="zh-TW" altLang="en-US" dirty="0">
              <a:latin typeface="+mn-lt"/>
              <a:ea typeface="Microsoft JhengHei" charset="-120"/>
              <a:cs typeface="Microsoft JhengHei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690688"/>
            <a:ext cx="12192000" cy="2540000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6096000" y="3411415"/>
            <a:ext cx="5545015" cy="369332"/>
          </a:xfrm>
          <a:prstGeom prst="rect">
            <a:avLst/>
          </a:prstGeom>
          <a:solidFill>
            <a:srgbClr val="262822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zh-TW" dirty="0" smtClean="0">
                <a:solidFill>
                  <a:srgbClr val="FFFF00"/>
                </a:solidFill>
                <a:sym typeface="Wingdings"/>
              </a:rPr>
              <a:t> to insure the configurations in OPEN and T are integer</a:t>
            </a:r>
            <a:endParaRPr kumimoji="1" lang="zh-TW" alt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7987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>
                <a:latin typeface="+mn-lt"/>
                <a:ea typeface="Microsoft JhengHei" charset="-120"/>
                <a:cs typeface="Microsoft JhengHei" charset="-120"/>
              </a:rPr>
              <a:t>Function </a:t>
            </a:r>
            <a:r>
              <a:rPr kumimoji="1" lang="mr-IN" altLang="zh-TW" dirty="0" smtClean="0">
                <a:latin typeface="+mn-lt"/>
                <a:ea typeface="Microsoft JhengHei" charset="-120"/>
                <a:cs typeface="Microsoft JhengHei" charset="-120"/>
              </a:rPr>
              <a:t>–</a:t>
            </a:r>
            <a:r>
              <a:rPr kumimoji="1" lang="en-US" altLang="zh-TW" dirty="0" smtClean="0">
                <a:latin typeface="+mn-lt"/>
                <a:ea typeface="Microsoft JhengHei" charset="-120"/>
                <a:cs typeface="Microsoft JhengHei" charset="-120"/>
              </a:rPr>
              <a:t> BFS</a:t>
            </a:r>
            <a:endParaRPr kumimoji="1" lang="zh-TW" altLang="en-US" dirty="0">
              <a:latin typeface="+mn-lt"/>
              <a:ea typeface="Microsoft JhengHei" charset="-120"/>
              <a:cs typeface="Microsoft JhengHei" charset="-12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71299"/>
            <a:ext cx="12192000" cy="5386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248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>
                <a:latin typeface="+mn-lt"/>
                <a:ea typeface="Microsoft JhengHei" charset="-120"/>
                <a:cs typeface="Microsoft JhengHei" charset="-120"/>
              </a:rPr>
              <a:t>Function </a:t>
            </a:r>
            <a:r>
              <a:rPr kumimoji="1" lang="mr-IN" altLang="zh-TW" dirty="0" smtClean="0">
                <a:latin typeface="+mn-lt"/>
                <a:ea typeface="Microsoft JhengHei" charset="-120"/>
                <a:cs typeface="Microsoft JhengHei" charset="-120"/>
              </a:rPr>
              <a:t>–</a:t>
            </a:r>
            <a:r>
              <a:rPr kumimoji="1" lang="en-US" altLang="zh-TW" dirty="0" smtClean="0">
                <a:latin typeface="+mn-lt"/>
                <a:ea typeface="Microsoft JhengHei" charset="-120"/>
                <a:cs typeface="Microsoft JhengHei" charset="-120"/>
              </a:rPr>
              <a:t> NF1_show , </a:t>
            </a:r>
            <a:r>
              <a:rPr kumimoji="1" lang="en-US" altLang="zh-TW" dirty="0" err="1" smtClean="0">
                <a:latin typeface="+mn-lt"/>
                <a:ea typeface="Microsoft JhengHei" charset="-120"/>
                <a:cs typeface="Microsoft JhengHei" charset="-120"/>
              </a:rPr>
              <a:t>BFS_show</a:t>
            </a:r>
            <a:endParaRPr kumimoji="1" lang="zh-TW" altLang="en-US" dirty="0">
              <a:latin typeface="+mn-lt"/>
              <a:ea typeface="Microsoft JhengHei" charset="-120"/>
              <a:cs typeface="Microsoft JhengHei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690688"/>
            <a:ext cx="12192000" cy="1520274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3782334"/>
            <a:ext cx="12192000" cy="1508381"/>
          </a:xfrm>
          <a:prstGeom prst="rect">
            <a:avLst/>
          </a:prstGeom>
        </p:spPr>
      </p:pic>
      <p:sp>
        <p:nvSpPr>
          <p:cNvPr id="10" name="文字方塊 9"/>
          <p:cNvSpPr txBox="1"/>
          <p:nvPr/>
        </p:nvSpPr>
        <p:spPr>
          <a:xfrm>
            <a:off x="4243752" y="2577465"/>
            <a:ext cx="4188454" cy="64633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zh-TW" dirty="0" smtClean="0">
                <a:solidFill>
                  <a:srgbClr val="FFFF00"/>
                </a:solidFill>
              </a:rPr>
              <a:t>Save the potential field into file: NF1.png</a:t>
            </a:r>
          </a:p>
          <a:p>
            <a:r>
              <a:rPr kumimoji="1" lang="en-US" altLang="zh-TW" dirty="0" smtClean="0">
                <a:solidFill>
                  <a:srgbClr val="FFFF00"/>
                </a:solidFill>
              </a:rPr>
              <a:t>Show part of potential field to remind user</a:t>
            </a:r>
            <a:endParaRPr kumimoji="1" lang="zh-TW" altLang="en-US" dirty="0">
              <a:solidFill>
                <a:srgbClr val="FFFF00"/>
              </a:solidFill>
            </a:endParaRPr>
          </a:p>
        </p:txBody>
      </p:sp>
      <p:sp>
        <p:nvSpPr>
          <p:cNvPr id="11" name="向右箭號 10"/>
          <p:cNvSpPr/>
          <p:nvPr/>
        </p:nvSpPr>
        <p:spPr>
          <a:xfrm>
            <a:off x="3657599" y="2693035"/>
            <a:ext cx="550984" cy="339969"/>
          </a:xfrm>
          <a:prstGeom prst="rightArrow">
            <a:avLst>
              <a:gd name="adj1" fmla="val 43104"/>
              <a:gd name="adj2" fmla="val 91379"/>
            </a:avLst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04834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>
                <a:latin typeface="+mn-lt"/>
                <a:ea typeface="Microsoft JhengHei" charset="-120"/>
                <a:cs typeface="Microsoft JhengHei" charset="-120"/>
              </a:rPr>
              <a:t>GUI</a:t>
            </a:r>
            <a:endParaRPr kumimoji="1" lang="zh-TW" altLang="en-US" dirty="0">
              <a:latin typeface="+mn-lt"/>
              <a:ea typeface="Microsoft JhengHei" charset="-120"/>
              <a:cs typeface="Microsoft JhengHei" charset="-120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53044"/>
            <a:ext cx="8042031" cy="5404956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269" r="80102"/>
          <a:stretch/>
        </p:blipFill>
        <p:spPr>
          <a:xfrm>
            <a:off x="3854425" y="1008185"/>
            <a:ext cx="5025806" cy="5216767"/>
          </a:xfrm>
          <a:prstGeom prst="rect">
            <a:avLst/>
          </a:prstGeom>
          <a:ln w="38100">
            <a:solidFill>
              <a:srgbClr val="FFFF00"/>
            </a:solidFill>
          </a:ln>
        </p:spPr>
      </p:pic>
      <p:sp>
        <p:nvSpPr>
          <p:cNvPr id="3" name="矩形圖說文字 2"/>
          <p:cNvSpPr/>
          <p:nvPr/>
        </p:nvSpPr>
        <p:spPr>
          <a:xfrm>
            <a:off x="838200" y="5181599"/>
            <a:ext cx="1635369" cy="1336431"/>
          </a:xfrm>
          <a:prstGeom prst="wedgeRectCallout">
            <a:avLst>
              <a:gd name="adj1" fmla="val 128988"/>
              <a:gd name="adj2" fmla="val 2337"/>
            </a:avLst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" name="文字方塊 3"/>
          <p:cNvSpPr txBox="1"/>
          <p:nvPr/>
        </p:nvSpPr>
        <p:spPr>
          <a:xfrm>
            <a:off x="8880231" y="2791574"/>
            <a:ext cx="3434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>
                <a:solidFill>
                  <a:srgbClr val="0070C0"/>
                </a:solidFill>
              </a:rPr>
              <a:t>c</a:t>
            </a:r>
            <a:r>
              <a:rPr kumimoji="1" lang="en-US" altLang="zh-TW" smtClean="0">
                <a:solidFill>
                  <a:srgbClr val="0070C0"/>
                </a:solidFill>
              </a:rPr>
              <a:t>onfiguration of FIRST in BFS OPEN</a:t>
            </a:r>
            <a:endParaRPr kumimoji="1" lang="zh-TW" altLang="en-US" dirty="0">
              <a:solidFill>
                <a:srgbClr val="0070C0"/>
              </a:solidFill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8880231" y="3198669"/>
            <a:ext cx="19401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>
                <a:solidFill>
                  <a:srgbClr val="0070C0"/>
                </a:solidFill>
              </a:rPr>
              <a:t>p</a:t>
            </a:r>
            <a:r>
              <a:rPr kumimoji="1" lang="en-US" altLang="zh-TW" smtClean="0">
                <a:solidFill>
                  <a:srgbClr val="0070C0"/>
                </a:solidFill>
              </a:rPr>
              <a:t>otential value </a:t>
            </a:r>
            <a:r>
              <a:rPr kumimoji="1" lang="en-US" altLang="zh-TW" dirty="0" smtClean="0">
                <a:solidFill>
                  <a:srgbClr val="0070C0"/>
                </a:solidFill>
              </a:rPr>
              <a:t>of FIRST in BFS OPEN</a:t>
            </a:r>
            <a:endParaRPr kumimoji="1" lang="zh-TW" altLang="en-US" dirty="0">
              <a:solidFill>
                <a:srgbClr val="0070C0"/>
              </a:solidFill>
            </a:endParaRPr>
          </a:p>
        </p:txBody>
      </p:sp>
      <p:cxnSp>
        <p:nvCxnSpPr>
          <p:cNvPr id="6" name="直線箭頭接點 5"/>
          <p:cNvCxnSpPr/>
          <p:nvPr/>
        </p:nvCxnSpPr>
        <p:spPr>
          <a:xfrm>
            <a:off x="6482862" y="2976240"/>
            <a:ext cx="2274276" cy="0"/>
          </a:xfrm>
          <a:prstGeom prst="straightConnector1">
            <a:avLst/>
          </a:prstGeom>
          <a:ln w="38100">
            <a:solidFill>
              <a:srgbClr val="00B0F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箭頭接點 12"/>
          <p:cNvCxnSpPr/>
          <p:nvPr/>
        </p:nvCxnSpPr>
        <p:spPr>
          <a:xfrm>
            <a:off x="4208586" y="3374824"/>
            <a:ext cx="4671645" cy="13145"/>
          </a:xfrm>
          <a:prstGeom prst="straightConnector1">
            <a:avLst/>
          </a:prstGeom>
          <a:ln w="38100">
            <a:solidFill>
              <a:srgbClr val="00B0F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字方塊 15"/>
          <p:cNvSpPr txBox="1"/>
          <p:nvPr/>
        </p:nvSpPr>
        <p:spPr>
          <a:xfrm>
            <a:off x="9093945" y="1332426"/>
            <a:ext cx="30068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 smtClean="0">
                <a:solidFill>
                  <a:srgbClr val="0070C0"/>
                </a:solidFill>
              </a:rPr>
              <a:t>with the </a:t>
            </a:r>
            <a:r>
              <a:rPr kumimoji="1" lang="en-US" altLang="zh-TW" dirty="0">
                <a:solidFill>
                  <a:srgbClr val="0070C0"/>
                </a:solidFill>
              </a:rPr>
              <a:t>n</a:t>
            </a:r>
            <a:r>
              <a:rPr kumimoji="1" lang="en-US" altLang="zh-TW" dirty="0" smtClean="0">
                <a:solidFill>
                  <a:srgbClr val="0070C0"/>
                </a:solidFill>
              </a:rPr>
              <a:t>eighbor configuration of FIRST in BFS OPEN, robot intersects </a:t>
            </a:r>
            <a:r>
              <a:rPr kumimoji="1" lang="en-US" altLang="zh-TW" smtClean="0">
                <a:solidFill>
                  <a:srgbClr val="0070C0"/>
                </a:solidFill>
              </a:rPr>
              <a:t>with obstacles</a:t>
            </a:r>
            <a:endParaRPr kumimoji="1" lang="zh-TW" altLang="en-US" dirty="0">
              <a:solidFill>
                <a:srgbClr val="0070C0"/>
              </a:solidFill>
            </a:endParaRPr>
          </a:p>
        </p:txBody>
      </p:sp>
      <p:cxnSp>
        <p:nvCxnSpPr>
          <p:cNvPr id="17" name="直線箭頭接點 16"/>
          <p:cNvCxnSpPr/>
          <p:nvPr/>
        </p:nvCxnSpPr>
        <p:spPr>
          <a:xfrm>
            <a:off x="8645770" y="1569471"/>
            <a:ext cx="448175" cy="1421"/>
          </a:xfrm>
          <a:prstGeom prst="straightConnector1">
            <a:avLst/>
          </a:prstGeom>
          <a:ln w="38100">
            <a:solidFill>
              <a:srgbClr val="00B0F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0953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>
                <a:latin typeface="+mn-lt"/>
                <a:ea typeface="Microsoft JhengHei" charset="-120"/>
                <a:cs typeface="Microsoft JhengHei" charset="-120"/>
              </a:rPr>
              <a:t>Input Data</a:t>
            </a:r>
            <a:endParaRPr kumimoji="1" lang="zh-TW" altLang="en-US" dirty="0">
              <a:latin typeface="+mn-lt"/>
              <a:ea typeface="Microsoft JhengHei" charset="-120"/>
              <a:cs typeface="Microsoft JhengHei" charset="-120"/>
            </a:endParaRPr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b="13478"/>
          <a:stretch/>
        </p:blipFill>
        <p:spPr>
          <a:xfrm>
            <a:off x="0" y="1514782"/>
            <a:ext cx="12192000" cy="534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684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>
                <a:latin typeface="+mn-lt"/>
                <a:ea typeface="Microsoft JhengHei" charset="-120"/>
                <a:cs typeface="Microsoft JhengHei" charset="-120"/>
              </a:rPr>
              <a:t>兩張</a:t>
            </a:r>
            <a:r>
              <a:rPr kumimoji="1" lang="en-US" altLang="zh-TW" dirty="0" smtClean="0">
                <a:latin typeface="+mn-lt"/>
                <a:ea typeface="Microsoft JhengHei" charset="-120"/>
                <a:cs typeface="Microsoft JhengHei" charset="-120"/>
              </a:rPr>
              <a:t> map</a:t>
            </a:r>
            <a:endParaRPr kumimoji="1" lang="zh-TW" altLang="en-US" dirty="0">
              <a:latin typeface="+mn-lt"/>
              <a:ea typeface="Microsoft JhengHei" charset="-120"/>
              <a:cs typeface="Microsoft JhengHei" charset="-120"/>
            </a:endParaRPr>
          </a:p>
        </p:txBody>
      </p:sp>
      <p:grpSp>
        <p:nvGrpSpPr>
          <p:cNvPr id="3" name="群組 2"/>
          <p:cNvGrpSpPr/>
          <p:nvPr/>
        </p:nvGrpSpPr>
        <p:grpSpPr>
          <a:xfrm>
            <a:off x="2146122" y="1690689"/>
            <a:ext cx="3742739" cy="3069330"/>
            <a:chOff x="2146122" y="1690689"/>
            <a:chExt cx="3742739" cy="3069330"/>
          </a:xfrm>
        </p:grpSpPr>
        <p:cxnSp>
          <p:nvCxnSpPr>
            <p:cNvPr id="6" name="直線箭頭接點 5"/>
            <p:cNvCxnSpPr/>
            <p:nvPr/>
          </p:nvCxnSpPr>
          <p:spPr>
            <a:xfrm flipV="1">
              <a:off x="2814864" y="1695354"/>
              <a:ext cx="0" cy="288000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線箭頭接點 7"/>
            <p:cNvCxnSpPr/>
            <p:nvPr/>
          </p:nvCxnSpPr>
          <p:spPr>
            <a:xfrm flipV="1">
              <a:off x="2814863" y="4575354"/>
              <a:ext cx="2880000" cy="1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矩形 11"/>
            <p:cNvSpPr>
              <a:spLocks noChangeAspect="1"/>
            </p:cNvSpPr>
            <p:nvPr/>
          </p:nvSpPr>
          <p:spPr>
            <a:xfrm>
              <a:off x="2814862" y="2055355"/>
              <a:ext cx="2520000" cy="2520000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3" name="文字方塊 12"/>
            <p:cNvSpPr txBox="1"/>
            <p:nvPr/>
          </p:nvSpPr>
          <p:spPr>
            <a:xfrm>
              <a:off x="3488708" y="2992189"/>
              <a:ext cx="117230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TW" dirty="0">
                  <a:solidFill>
                    <a:srgbClr val="0070C0"/>
                  </a:solidFill>
                </a:rPr>
                <a:t>p</a:t>
              </a:r>
              <a:r>
                <a:rPr kumimoji="1" lang="en-US" altLang="zh-TW" dirty="0" smtClean="0">
                  <a:solidFill>
                    <a:srgbClr val="0070C0"/>
                  </a:solidFill>
                </a:rPr>
                <a:t>lanning</a:t>
              </a:r>
            </a:p>
            <a:p>
              <a:pPr algn="ctr"/>
              <a:r>
                <a:rPr kumimoji="1" lang="en-US" altLang="zh-TW" dirty="0" smtClean="0">
                  <a:solidFill>
                    <a:srgbClr val="0070C0"/>
                  </a:solidFill>
                </a:rPr>
                <a:t>( x , y )</a:t>
              </a:r>
              <a:endParaRPr kumimoji="1" lang="zh-TW" altLang="en-US" dirty="0">
                <a:solidFill>
                  <a:srgbClr val="0070C0"/>
                </a:solidFill>
              </a:endParaRPr>
            </a:p>
          </p:txBody>
        </p:sp>
        <p:sp>
          <p:nvSpPr>
            <p:cNvPr id="20" name="文字方塊 19"/>
            <p:cNvSpPr txBox="1"/>
            <p:nvPr/>
          </p:nvSpPr>
          <p:spPr>
            <a:xfrm>
              <a:off x="4780865" y="1690689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mtClean="0"/>
                <a:t>128 * 128</a:t>
              </a:r>
              <a:endParaRPr kumimoji="1" lang="zh-TW" altLang="en-US" dirty="0"/>
            </a:p>
          </p:txBody>
        </p:sp>
        <p:sp>
          <p:nvSpPr>
            <p:cNvPr id="22" name="文字方塊 21"/>
            <p:cNvSpPr txBox="1"/>
            <p:nvPr/>
          </p:nvSpPr>
          <p:spPr>
            <a:xfrm>
              <a:off x="2146122" y="4390687"/>
              <a:ext cx="6174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mtClean="0"/>
                <a:t>(0,0)</a:t>
              </a:r>
              <a:endParaRPr kumimoji="1" lang="zh-TW" altLang="en-US" dirty="0"/>
            </a:p>
          </p:txBody>
        </p:sp>
      </p:grpSp>
      <p:grpSp>
        <p:nvGrpSpPr>
          <p:cNvPr id="4" name="群組 3"/>
          <p:cNvGrpSpPr/>
          <p:nvPr/>
        </p:nvGrpSpPr>
        <p:grpSpPr>
          <a:xfrm>
            <a:off x="6369124" y="1690688"/>
            <a:ext cx="4282354" cy="3064665"/>
            <a:chOff x="6369124" y="1690688"/>
            <a:chExt cx="4282354" cy="3064665"/>
          </a:xfrm>
        </p:grpSpPr>
        <p:cxnSp>
          <p:nvCxnSpPr>
            <p:cNvPr id="15" name="直線箭頭接點 14"/>
            <p:cNvCxnSpPr/>
            <p:nvPr/>
          </p:nvCxnSpPr>
          <p:spPr>
            <a:xfrm flipV="1">
              <a:off x="6987019" y="1695353"/>
              <a:ext cx="0" cy="288000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箭頭接點 15"/>
            <p:cNvCxnSpPr/>
            <p:nvPr/>
          </p:nvCxnSpPr>
          <p:spPr>
            <a:xfrm flipV="1">
              <a:off x="6987018" y="4575353"/>
              <a:ext cx="2880000" cy="1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矩形 16"/>
            <p:cNvSpPr>
              <a:spLocks noChangeAspect="1"/>
            </p:cNvSpPr>
            <p:nvPr/>
          </p:nvSpPr>
          <p:spPr>
            <a:xfrm>
              <a:off x="6987017" y="2055354"/>
              <a:ext cx="2520000" cy="2520000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8" name="文字方塊 17"/>
            <p:cNvSpPr txBox="1"/>
            <p:nvPr/>
          </p:nvSpPr>
          <p:spPr>
            <a:xfrm>
              <a:off x="6987016" y="2992188"/>
              <a:ext cx="253827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TW" dirty="0" smtClean="0">
                  <a:solidFill>
                    <a:srgbClr val="0070C0"/>
                  </a:solidFill>
                </a:rPr>
                <a:t>display</a:t>
              </a:r>
            </a:p>
            <a:p>
              <a:pPr algn="ctr"/>
              <a:r>
                <a:rPr kumimoji="1" lang="en-US" altLang="zh-TW" dirty="0" smtClean="0">
                  <a:solidFill>
                    <a:srgbClr val="0070C0"/>
                  </a:solidFill>
                </a:rPr>
                <a:t>( x * scale , H </a:t>
              </a:r>
              <a:r>
                <a:rPr kumimoji="1" lang="mr-IN" altLang="zh-TW" dirty="0" smtClean="0">
                  <a:solidFill>
                    <a:srgbClr val="0070C0"/>
                  </a:solidFill>
                </a:rPr>
                <a:t>–</a:t>
              </a:r>
              <a:r>
                <a:rPr kumimoji="1" lang="en-US" altLang="zh-TW" dirty="0" smtClean="0">
                  <a:solidFill>
                    <a:srgbClr val="0070C0"/>
                  </a:solidFill>
                </a:rPr>
                <a:t> y * scale )</a:t>
              </a:r>
              <a:endParaRPr kumimoji="1" lang="zh-TW" altLang="en-US" dirty="0">
                <a:solidFill>
                  <a:srgbClr val="0070C0"/>
                </a:solidFill>
              </a:endParaRPr>
            </a:p>
          </p:txBody>
        </p:sp>
        <p:sp>
          <p:nvSpPr>
            <p:cNvPr id="19" name="文字方塊 18"/>
            <p:cNvSpPr txBox="1"/>
            <p:nvPr/>
          </p:nvSpPr>
          <p:spPr>
            <a:xfrm>
              <a:off x="6627016" y="1870688"/>
              <a:ext cx="3289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mtClean="0"/>
                <a:t>H</a:t>
              </a:r>
              <a:endParaRPr kumimoji="1" lang="zh-TW" altLang="en-US" dirty="0"/>
            </a:p>
          </p:txBody>
        </p:sp>
        <p:sp>
          <p:nvSpPr>
            <p:cNvPr id="21" name="文字方塊 20"/>
            <p:cNvSpPr txBox="1"/>
            <p:nvPr/>
          </p:nvSpPr>
          <p:spPr>
            <a:xfrm>
              <a:off x="7889696" y="1690688"/>
              <a:ext cx="27617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mtClean="0"/>
                <a:t>(128 * scale) * (128 * scale)</a:t>
              </a:r>
              <a:endParaRPr kumimoji="1" lang="zh-TW" altLang="en-US" dirty="0"/>
            </a:p>
          </p:txBody>
        </p:sp>
        <p:sp>
          <p:nvSpPr>
            <p:cNvPr id="23" name="文字方塊 22"/>
            <p:cNvSpPr txBox="1"/>
            <p:nvPr/>
          </p:nvSpPr>
          <p:spPr>
            <a:xfrm>
              <a:off x="6369124" y="4386021"/>
              <a:ext cx="6174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mtClean="0"/>
                <a:t>(0,0)</a:t>
              </a:r>
              <a:endParaRPr kumimoji="1" lang="zh-TW" altLang="en-US" dirty="0"/>
            </a:p>
          </p:txBody>
        </p:sp>
      </p:grpSp>
      <p:grpSp>
        <p:nvGrpSpPr>
          <p:cNvPr id="5" name="群組 4"/>
          <p:cNvGrpSpPr/>
          <p:nvPr/>
        </p:nvGrpSpPr>
        <p:grpSpPr>
          <a:xfrm>
            <a:off x="2814862" y="4935355"/>
            <a:ext cx="2880001" cy="1723292"/>
            <a:chOff x="2814862" y="4935355"/>
            <a:chExt cx="2880001" cy="1723292"/>
          </a:xfrm>
        </p:grpSpPr>
        <p:sp>
          <p:nvSpPr>
            <p:cNvPr id="24" name="左中括弧 23"/>
            <p:cNvSpPr/>
            <p:nvPr/>
          </p:nvSpPr>
          <p:spPr>
            <a:xfrm>
              <a:off x="2814862" y="4935355"/>
              <a:ext cx="211016" cy="1723292"/>
            </a:xfrm>
            <a:prstGeom prst="leftBracket">
              <a:avLst>
                <a:gd name="adj" fmla="val 40333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25" name="左中括弧 24"/>
            <p:cNvSpPr/>
            <p:nvPr/>
          </p:nvSpPr>
          <p:spPr>
            <a:xfrm flipH="1">
              <a:off x="5483847" y="4935355"/>
              <a:ext cx="211016" cy="1723292"/>
            </a:xfrm>
            <a:prstGeom prst="leftBracket">
              <a:avLst>
                <a:gd name="adj" fmla="val 40333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26" name="文字方塊 25"/>
            <p:cNvSpPr txBox="1"/>
            <p:nvPr/>
          </p:nvSpPr>
          <p:spPr>
            <a:xfrm>
              <a:off x="3514470" y="5473835"/>
              <a:ext cx="148078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TW" dirty="0" smtClean="0">
                  <a:solidFill>
                    <a:srgbClr val="0070C0"/>
                  </a:solidFill>
                </a:rPr>
                <a:t>NF1</a:t>
              </a:r>
            </a:p>
            <a:p>
              <a:pPr algn="ctr"/>
              <a:r>
                <a:rPr kumimoji="1" lang="en-US" altLang="zh-TW" dirty="0" smtClean="0">
                  <a:solidFill>
                    <a:srgbClr val="0070C0"/>
                  </a:solidFill>
                </a:rPr>
                <a:t>[ 127 </a:t>
              </a:r>
              <a:r>
                <a:rPr kumimoji="1" lang="mr-IN" altLang="zh-TW" dirty="0" smtClean="0">
                  <a:solidFill>
                    <a:srgbClr val="0070C0"/>
                  </a:solidFill>
                </a:rPr>
                <a:t>–</a:t>
              </a:r>
              <a:r>
                <a:rPr kumimoji="1" lang="en-US" altLang="zh-TW" dirty="0" smtClean="0">
                  <a:solidFill>
                    <a:srgbClr val="0070C0"/>
                  </a:solidFill>
                </a:rPr>
                <a:t> y , x ]</a:t>
              </a:r>
              <a:endParaRPr kumimoji="1" lang="zh-TW" altLang="en-US" dirty="0">
                <a:solidFill>
                  <a:srgbClr val="0070C0"/>
                </a:solidFill>
              </a:endParaRPr>
            </a:p>
          </p:txBody>
        </p:sp>
        <p:sp>
          <p:nvSpPr>
            <p:cNvPr id="27" name="文字方塊 26"/>
            <p:cNvSpPr txBox="1"/>
            <p:nvPr/>
          </p:nvSpPr>
          <p:spPr>
            <a:xfrm>
              <a:off x="2896993" y="4958741"/>
              <a:ext cx="7232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dirty="0" smtClean="0"/>
                <a:t>[ 0,0 ]</a:t>
              </a:r>
              <a:endParaRPr kumimoji="1" lang="zh-TW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89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 smtClean="0">
                <a:latin typeface="+mn-lt"/>
                <a:ea typeface="Microsoft JhengHei" charset="-120"/>
                <a:cs typeface="Microsoft JhengHei" charset="-120"/>
              </a:rPr>
              <a:t>GRA_motion_planning.py</a:t>
            </a:r>
            <a:r>
              <a:rPr kumimoji="1" lang="en-US" altLang="zh-TW" dirty="0" smtClean="0">
                <a:latin typeface="+mn-lt"/>
                <a:ea typeface="Microsoft JhengHei" charset="-120"/>
                <a:cs typeface="Microsoft JhengHei" charset="-120"/>
              </a:rPr>
              <a:t> Outline</a:t>
            </a:r>
            <a:endParaRPr kumimoji="1" lang="zh-TW" altLang="en-US" dirty="0">
              <a:latin typeface="+mn-lt"/>
              <a:ea typeface="Microsoft JhengHei" charset="-120"/>
              <a:cs typeface="Microsoft JhengHei" charset="-120"/>
            </a:endParaRPr>
          </a:p>
        </p:txBody>
      </p:sp>
      <p:graphicFrame>
        <p:nvGraphicFramePr>
          <p:cNvPr id="9" name="表格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685268"/>
              </p:ext>
            </p:extLst>
          </p:nvPr>
        </p:nvGraphicFramePr>
        <p:xfrm>
          <a:off x="4512408" y="1545907"/>
          <a:ext cx="3167185" cy="4968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67185"/>
              </a:tblGrid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TW" sz="2000" dirty="0" smtClean="0">
                          <a:solidFill>
                            <a:schemeClr val="tx1"/>
                          </a:solidFill>
                        </a:rPr>
                        <a:t>import package</a:t>
                      </a:r>
                      <a:endParaRPr kumimoji="1" lang="zh-TW" altLang="en-US" sz="2000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TW" sz="2000" dirty="0" smtClean="0">
                          <a:solidFill>
                            <a:schemeClr val="tx1"/>
                          </a:solidFill>
                        </a:rPr>
                        <a:t>Background initialization</a:t>
                      </a:r>
                      <a:endParaRPr kumimoji="1" lang="zh-TW" altLang="en-US" sz="2000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TW" sz="2000" dirty="0" smtClean="0">
                          <a:solidFill>
                            <a:srgbClr val="002060"/>
                          </a:solidFill>
                        </a:rPr>
                        <a:t>Define function</a:t>
                      </a:r>
                      <a:endParaRPr kumimoji="1" lang="zh-TW" altLang="en-US" sz="2000" dirty="0" smtClean="0">
                        <a:solidFill>
                          <a:srgbClr val="002060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zh-TW" sz="2000" dirty="0" smtClean="0">
                          <a:solidFill>
                            <a:srgbClr val="C00000"/>
                          </a:solidFill>
                        </a:rPr>
                        <a:t>Define object </a:t>
                      </a:r>
                      <a:r>
                        <a:rPr kumimoji="1" lang="mr-IN" altLang="zh-TW" sz="2000" dirty="0" smtClean="0">
                          <a:solidFill>
                            <a:srgbClr val="C00000"/>
                          </a:solidFill>
                        </a:rPr>
                        <a:t>–</a:t>
                      </a:r>
                      <a:r>
                        <a:rPr kumimoji="1" lang="en-US" altLang="zh-TW" sz="2000" dirty="0" smtClean="0">
                          <a:solidFill>
                            <a:srgbClr val="C00000"/>
                          </a:solidFill>
                        </a:rPr>
                        <a:t> BFS_OPEN</a:t>
                      </a:r>
                    </a:p>
                    <a:p>
                      <a:r>
                        <a:rPr kumimoji="1" lang="en-US" altLang="zh-TW" sz="2000" dirty="0" smtClean="0">
                          <a:solidFill>
                            <a:srgbClr val="C00000"/>
                          </a:solidFill>
                        </a:rPr>
                        <a:t>Define object </a:t>
                      </a:r>
                      <a:r>
                        <a:rPr kumimoji="1" lang="mr-IN" altLang="zh-TW" sz="2000" dirty="0" smtClean="0">
                          <a:solidFill>
                            <a:srgbClr val="C00000"/>
                          </a:solidFill>
                        </a:rPr>
                        <a:t>–</a:t>
                      </a:r>
                      <a:r>
                        <a:rPr kumimoji="1" lang="en-US" altLang="zh-TW" sz="2000" dirty="0" smtClean="0">
                          <a:solidFill>
                            <a:srgbClr val="C00000"/>
                          </a:solidFill>
                        </a:rPr>
                        <a:t> BFS_T</a:t>
                      </a:r>
                    </a:p>
                  </a:txBody>
                  <a:tcPr>
                    <a:lnL w="381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TW" sz="2000" dirty="0" smtClean="0">
                          <a:solidFill>
                            <a:srgbClr val="002060"/>
                          </a:solidFill>
                        </a:rPr>
                        <a:t>Define function </a:t>
                      </a:r>
                      <a:r>
                        <a:rPr kumimoji="1" lang="mr-IN" altLang="zh-TW" sz="2000" dirty="0" smtClean="0">
                          <a:solidFill>
                            <a:srgbClr val="002060"/>
                          </a:solidFill>
                        </a:rPr>
                        <a:t>–</a:t>
                      </a:r>
                      <a:r>
                        <a:rPr kumimoji="1" lang="en-US" altLang="zh-TW" sz="2000" dirty="0" smtClean="0">
                          <a:solidFill>
                            <a:srgbClr val="002060"/>
                          </a:solidFill>
                        </a:rPr>
                        <a:t> NF1</a:t>
                      </a:r>
                      <a:endParaRPr kumimoji="1" lang="zh-TW" altLang="en-US" sz="2000" dirty="0" smtClean="0">
                        <a:solidFill>
                          <a:srgbClr val="002060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TW" sz="2000" dirty="0" smtClean="0">
                          <a:solidFill>
                            <a:srgbClr val="002060"/>
                          </a:solidFill>
                        </a:rPr>
                        <a:t>Define function </a:t>
                      </a:r>
                      <a:r>
                        <a:rPr kumimoji="1" lang="mr-IN" altLang="zh-TW" sz="2000" dirty="0" smtClean="0">
                          <a:solidFill>
                            <a:srgbClr val="002060"/>
                          </a:solidFill>
                        </a:rPr>
                        <a:t>–</a:t>
                      </a:r>
                      <a:r>
                        <a:rPr kumimoji="1" lang="en-US" altLang="zh-TW" sz="2000" dirty="0" smtClean="0">
                          <a:solidFill>
                            <a:srgbClr val="002060"/>
                          </a:solidFill>
                        </a:rPr>
                        <a:t> BFS</a:t>
                      </a:r>
                      <a:endParaRPr kumimoji="1" lang="zh-TW" altLang="en-US" sz="2000" dirty="0" smtClean="0">
                        <a:solidFill>
                          <a:srgbClr val="002060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zh-TW" sz="2000" dirty="0" smtClean="0">
                          <a:solidFill>
                            <a:srgbClr val="C00000"/>
                          </a:solidFill>
                        </a:rPr>
                        <a:t>Define object </a:t>
                      </a:r>
                      <a:r>
                        <a:rPr kumimoji="1" lang="mr-IN" altLang="zh-TW" sz="2000" dirty="0" smtClean="0">
                          <a:solidFill>
                            <a:srgbClr val="C00000"/>
                          </a:solidFill>
                        </a:rPr>
                        <a:t>–</a:t>
                      </a:r>
                      <a:r>
                        <a:rPr kumimoji="1" lang="en-US" altLang="zh-TW" sz="2000" dirty="0" smtClean="0">
                          <a:solidFill>
                            <a:srgbClr val="C00000"/>
                          </a:solidFill>
                        </a:rPr>
                        <a:t> robots</a:t>
                      </a:r>
                    </a:p>
                    <a:p>
                      <a:r>
                        <a:rPr kumimoji="1" lang="en-US" altLang="zh-TW" sz="2000" dirty="0" smtClean="0">
                          <a:solidFill>
                            <a:srgbClr val="C00000"/>
                          </a:solidFill>
                        </a:rPr>
                        <a:t>Define object </a:t>
                      </a:r>
                      <a:r>
                        <a:rPr kumimoji="1" lang="mr-IN" altLang="zh-TW" sz="2000" dirty="0" smtClean="0">
                          <a:solidFill>
                            <a:srgbClr val="C00000"/>
                          </a:solidFill>
                        </a:rPr>
                        <a:t>–</a:t>
                      </a:r>
                      <a:r>
                        <a:rPr kumimoji="1" lang="en-US" altLang="zh-TW" sz="2000" dirty="0" smtClean="0">
                          <a:solidFill>
                            <a:srgbClr val="C00000"/>
                          </a:solidFill>
                        </a:rPr>
                        <a:t> obstacles</a:t>
                      </a:r>
                    </a:p>
                  </a:txBody>
                  <a:tcPr>
                    <a:lnL w="381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TW" sz="2000" dirty="0" smtClean="0">
                          <a:solidFill>
                            <a:schemeClr val="tx1"/>
                          </a:solidFill>
                        </a:rPr>
                        <a:t>Input row data</a:t>
                      </a:r>
                      <a:endParaRPr kumimoji="1" lang="zh-TW" altLang="en-US" sz="2000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TW" sz="2000" dirty="0" err="1" smtClean="0">
                          <a:solidFill>
                            <a:schemeClr val="tx1"/>
                          </a:solidFill>
                        </a:rPr>
                        <a:t>tkinter</a:t>
                      </a:r>
                      <a:r>
                        <a:rPr kumimoji="1" lang="en-US" altLang="zh-TW" sz="2000" dirty="0" smtClean="0">
                          <a:solidFill>
                            <a:schemeClr val="tx1"/>
                          </a:solidFill>
                        </a:rPr>
                        <a:t> initialization</a:t>
                      </a:r>
                      <a:endParaRPr kumimoji="1" lang="zh-TW" altLang="en-US" sz="2000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TW" sz="2000" dirty="0" err="1" smtClean="0">
                          <a:solidFill>
                            <a:schemeClr val="tx1"/>
                          </a:solidFill>
                        </a:rPr>
                        <a:t>pygame</a:t>
                      </a:r>
                      <a:r>
                        <a:rPr kumimoji="1" lang="en-US" altLang="zh-TW" sz="2000" dirty="0" smtClean="0">
                          <a:solidFill>
                            <a:schemeClr val="tx1"/>
                          </a:solidFill>
                        </a:rPr>
                        <a:t> initialization</a:t>
                      </a:r>
                      <a:endParaRPr kumimoji="1" lang="zh-TW" altLang="en-US" sz="2000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TW" sz="2000" dirty="0" smtClean="0">
                          <a:solidFill>
                            <a:schemeClr val="tx1"/>
                          </a:solidFill>
                        </a:rPr>
                        <a:t>main()</a:t>
                      </a:r>
                      <a:endParaRPr kumimoji="1" lang="zh-TW" altLang="en-US" sz="2000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0" name="圓角矩形圖說文字 9"/>
          <p:cNvSpPr/>
          <p:nvPr/>
        </p:nvSpPr>
        <p:spPr>
          <a:xfrm>
            <a:off x="8124092" y="1546785"/>
            <a:ext cx="3763107" cy="2555632"/>
          </a:xfrm>
          <a:prstGeom prst="wedgeRoundRectCallout">
            <a:avLst>
              <a:gd name="adj1" fmla="val -70677"/>
              <a:gd name="adj2" fmla="val -43463"/>
              <a:gd name="adj3" fmla="val 16667"/>
            </a:avLst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TW" dirty="0" smtClean="0">
                <a:solidFill>
                  <a:srgbClr val="FFFF00"/>
                </a:solidFill>
              </a:rPr>
              <a:t>Package we need :</a:t>
            </a:r>
          </a:p>
          <a:p>
            <a:r>
              <a:rPr kumimoji="1" lang="en-US" altLang="zh-TW" dirty="0">
                <a:solidFill>
                  <a:schemeClr val="bg1"/>
                </a:solidFill>
              </a:rPr>
              <a:t>import </a:t>
            </a:r>
            <a:r>
              <a:rPr kumimoji="1" lang="en-US" altLang="zh-TW" dirty="0" err="1" smtClean="0">
                <a:solidFill>
                  <a:schemeClr val="bg1"/>
                </a:solidFill>
              </a:rPr>
              <a:t>numpy</a:t>
            </a:r>
            <a:endParaRPr kumimoji="1" lang="en-US" altLang="zh-TW" dirty="0" smtClean="0">
              <a:solidFill>
                <a:schemeClr val="bg1"/>
              </a:solidFill>
            </a:endParaRPr>
          </a:p>
          <a:p>
            <a:r>
              <a:rPr kumimoji="1" lang="en-US" altLang="zh-TW" dirty="0" smtClean="0">
                <a:solidFill>
                  <a:schemeClr val="bg1"/>
                </a:solidFill>
              </a:rPr>
              <a:t>import math</a:t>
            </a:r>
          </a:p>
          <a:p>
            <a:r>
              <a:rPr kumimoji="1" lang="en-US" altLang="zh-TW" dirty="0" smtClean="0">
                <a:solidFill>
                  <a:srgbClr val="FFFF00"/>
                </a:solidFill>
              </a:rPr>
              <a:t>import </a:t>
            </a:r>
            <a:r>
              <a:rPr kumimoji="1" lang="en-US" altLang="zh-TW" dirty="0" err="1" smtClean="0">
                <a:solidFill>
                  <a:srgbClr val="FFFF00"/>
                </a:solidFill>
              </a:rPr>
              <a:t>tkinter</a:t>
            </a:r>
            <a:endParaRPr kumimoji="1" lang="en-US" altLang="zh-TW" dirty="0" smtClean="0">
              <a:solidFill>
                <a:srgbClr val="FFFF00"/>
              </a:solidFill>
            </a:endParaRPr>
          </a:p>
          <a:p>
            <a:r>
              <a:rPr kumimoji="1" lang="en-US" altLang="zh-TW" dirty="0" smtClean="0">
                <a:solidFill>
                  <a:srgbClr val="FFFF00"/>
                </a:solidFill>
              </a:rPr>
              <a:t>import </a:t>
            </a:r>
            <a:r>
              <a:rPr kumimoji="1" lang="en-US" altLang="zh-TW" dirty="0" err="1" smtClean="0">
                <a:solidFill>
                  <a:srgbClr val="FFFF00"/>
                </a:solidFill>
              </a:rPr>
              <a:t>pygame</a:t>
            </a:r>
            <a:endParaRPr kumimoji="1" lang="en-US" altLang="zh-TW" dirty="0" smtClean="0">
              <a:solidFill>
                <a:srgbClr val="FFFF00"/>
              </a:solidFill>
            </a:endParaRPr>
          </a:p>
          <a:p>
            <a:r>
              <a:rPr kumimoji="1" lang="en-US" altLang="zh-TW" dirty="0" smtClean="0">
                <a:solidFill>
                  <a:schemeClr val="bg1"/>
                </a:solidFill>
              </a:rPr>
              <a:t>import </a:t>
            </a:r>
            <a:r>
              <a:rPr kumimoji="1" lang="en-US" altLang="zh-TW" dirty="0" err="1" smtClean="0">
                <a:solidFill>
                  <a:schemeClr val="bg1"/>
                </a:solidFill>
              </a:rPr>
              <a:t>os</a:t>
            </a:r>
            <a:endParaRPr kumimoji="1" lang="en-US" altLang="zh-TW" dirty="0" smtClean="0">
              <a:solidFill>
                <a:schemeClr val="bg1"/>
              </a:solidFill>
            </a:endParaRPr>
          </a:p>
          <a:p>
            <a:r>
              <a:rPr kumimoji="1" lang="en-US" altLang="zh-TW" dirty="0" smtClean="0">
                <a:solidFill>
                  <a:schemeClr val="bg1"/>
                </a:solidFill>
              </a:rPr>
              <a:t>import platform</a:t>
            </a:r>
          </a:p>
          <a:p>
            <a:r>
              <a:rPr kumimoji="1" lang="en-US" altLang="zh-TW" dirty="0" smtClean="0">
                <a:solidFill>
                  <a:srgbClr val="FFFF00"/>
                </a:solidFill>
              </a:rPr>
              <a:t>import </a:t>
            </a:r>
            <a:r>
              <a:rPr kumimoji="1" lang="en-US" altLang="zh-TW" dirty="0" err="1" smtClean="0">
                <a:solidFill>
                  <a:srgbClr val="FFFF00"/>
                </a:solidFill>
              </a:rPr>
              <a:t>matplotlib.pyplot</a:t>
            </a:r>
            <a:endParaRPr kumimoji="1" lang="zh-TW" alt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5744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>
                <a:latin typeface="+mn-lt"/>
                <a:ea typeface="Microsoft JhengHei" charset="-120"/>
                <a:cs typeface="Microsoft JhengHei" charset="-120"/>
              </a:rPr>
              <a:t>Function</a:t>
            </a:r>
            <a:endParaRPr kumimoji="1" lang="zh-TW" altLang="en-US" dirty="0">
              <a:latin typeface="+mn-lt"/>
              <a:ea typeface="Microsoft JhengHei" charset="-120"/>
              <a:cs typeface="Microsoft JhengHei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690688"/>
            <a:ext cx="12192000" cy="2267354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0" y="3958042"/>
            <a:ext cx="572672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b="1" dirty="0" err="1" smtClean="0">
                <a:solidFill>
                  <a:srgbClr val="0070C0"/>
                </a:solidFill>
                <a:ea typeface="Microsoft JhengHei" charset="-120"/>
                <a:cs typeface="Microsoft JhengHei" charset="-120"/>
              </a:rPr>
              <a:t>planning_to_display</a:t>
            </a:r>
            <a:r>
              <a:rPr kumimoji="1" lang="en-US" altLang="zh-TW" b="1" dirty="0" smtClean="0">
                <a:solidFill>
                  <a:srgbClr val="0070C0"/>
                </a:solidFill>
                <a:ea typeface="Microsoft JhengHei" charset="-120"/>
                <a:cs typeface="Microsoft JhengHei" charset="-120"/>
              </a:rPr>
              <a:t> (</a:t>
            </a:r>
            <a:r>
              <a:rPr kumimoji="1" lang="en-US" altLang="zh-TW" b="1" dirty="0" smtClean="0">
                <a:solidFill>
                  <a:srgbClr val="0070C0"/>
                </a:solidFill>
                <a:ea typeface="Microsoft JhengHei" charset="-120"/>
                <a:cs typeface="Microsoft JhengHei" charset="-120"/>
              </a:rPr>
              <a:t>matrix)</a:t>
            </a:r>
          </a:p>
          <a:p>
            <a:pPr lvl="1"/>
            <a:r>
              <a:rPr kumimoji="1" lang="en-US" altLang="zh-TW" dirty="0">
                <a:ea typeface="Microsoft JhengHei" charset="-120"/>
                <a:cs typeface="Microsoft JhengHei" charset="-120"/>
              </a:rPr>
              <a:t>p</a:t>
            </a:r>
            <a:r>
              <a:rPr kumimoji="1" lang="en-US" altLang="zh-TW" dirty="0" smtClean="0">
                <a:ea typeface="Microsoft JhengHei" charset="-120"/>
                <a:cs typeface="Microsoft JhengHei" charset="-120"/>
              </a:rPr>
              <a:t>lanning map </a:t>
            </a:r>
            <a:r>
              <a:rPr kumimoji="1" lang="zh-TW" altLang="en-US" dirty="0" smtClean="0">
                <a:ea typeface="Microsoft JhengHei" charset="-120"/>
                <a:cs typeface="Microsoft JhengHei" charset="-120"/>
              </a:rPr>
              <a:t>的 </a:t>
            </a:r>
            <a:r>
              <a:rPr kumimoji="1" lang="en-US" altLang="zh-TW" dirty="0" smtClean="0">
                <a:ea typeface="Microsoft JhengHei" charset="-120"/>
                <a:cs typeface="Microsoft JhengHei" charset="-120"/>
              </a:rPr>
              <a:t>( x , y ) </a:t>
            </a:r>
            <a:r>
              <a:rPr kumimoji="1" lang="zh-TW" altLang="en-US" dirty="0" smtClean="0">
                <a:ea typeface="Microsoft JhengHei" charset="-120"/>
                <a:cs typeface="Microsoft JhengHei" charset="-120"/>
              </a:rPr>
              <a:t>轉成</a:t>
            </a:r>
            <a:r>
              <a:rPr kumimoji="1" lang="en-US" altLang="zh-TW" dirty="0" smtClean="0">
                <a:ea typeface="Microsoft JhengHei" charset="-120"/>
                <a:cs typeface="Microsoft JhengHei" charset="-120"/>
              </a:rPr>
              <a:t> display map </a:t>
            </a:r>
            <a:r>
              <a:rPr kumimoji="1" lang="zh-TW" altLang="en-US" dirty="0" smtClean="0">
                <a:ea typeface="Microsoft JhengHei" charset="-120"/>
                <a:cs typeface="Microsoft JhengHei" charset="-120"/>
              </a:rPr>
              <a:t>的 </a:t>
            </a:r>
            <a:r>
              <a:rPr kumimoji="1" lang="en-US" altLang="zh-TW" dirty="0" smtClean="0">
                <a:ea typeface="Microsoft JhengHei" charset="-120"/>
                <a:cs typeface="Microsoft JhengHei" charset="-120"/>
              </a:rPr>
              <a:t>( x’ , y’ )</a:t>
            </a:r>
          </a:p>
          <a:p>
            <a:pPr lvl="1"/>
            <a:r>
              <a:rPr kumimoji="1" lang="en-US" altLang="zh-TW" dirty="0" smtClean="0">
                <a:ea typeface="Microsoft JhengHei" charset="-120"/>
                <a:cs typeface="Microsoft JhengHei" charset="-120"/>
              </a:rPr>
              <a:t>&lt; Parameters &gt;</a:t>
            </a:r>
          </a:p>
          <a:p>
            <a:pPr lvl="2"/>
            <a:r>
              <a:rPr kumimoji="1" lang="en-US" altLang="zh-TW" dirty="0" smtClean="0">
                <a:ea typeface="Microsoft JhengHei" charset="-120"/>
                <a:cs typeface="Microsoft JhengHei" charset="-120"/>
              </a:rPr>
              <a:t>matrix : </a:t>
            </a:r>
            <a:r>
              <a:rPr kumimoji="1" lang="en-US" altLang="zh-TW" dirty="0" err="1" smtClean="0">
                <a:ea typeface="Microsoft JhengHei" charset="-120"/>
                <a:cs typeface="Microsoft JhengHei" charset="-120"/>
              </a:rPr>
              <a:t>numpy.ndarray</a:t>
            </a:r>
            <a:r>
              <a:rPr kumimoji="1" lang="en-US" altLang="zh-TW" dirty="0" smtClean="0">
                <a:ea typeface="Microsoft JhengHei" charset="-120"/>
                <a:cs typeface="Microsoft JhengHei" charset="-120"/>
              </a:rPr>
              <a:t> (2D)</a:t>
            </a:r>
          </a:p>
          <a:p>
            <a:pPr lvl="1"/>
            <a:r>
              <a:rPr kumimoji="1" lang="en-US" altLang="zh-TW" dirty="0" smtClean="0">
                <a:ea typeface="Microsoft JhengHei" charset="-120"/>
                <a:cs typeface="Microsoft JhengHei" charset="-120"/>
              </a:rPr>
              <a:t>&lt; Return &gt; </a:t>
            </a:r>
            <a:r>
              <a:rPr kumimoji="1" lang="en-US" altLang="zh-TW" dirty="0" err="1" smtClean="0">
                <a:ea typeface="Microsoft JhengHei" charset="-120"/>
                <a:cs typeface="Microsoft JhengHei" charset="-120"/>
              </a:rPr>
              <a:t>numpy.ndarray</a:t>
            </a:r>
            <a:r>
              <a:rPr kumimoji="1" lang="en-US" altLang="zh-TW" dirty="0" smtClean="0">
                <a:ea typeface="Microsoft JhengHei" charset="-120"/>
                <a:cs typeface="Microsoft JhengHei" charset="-120"/>
              </a:rPr>
              <a:t> (2D)</a:t>
            </a:r>
          </a:p>
        </p:txBody>
      </p:sp>
      <p:sp>
        <p:nvSpPr>
          <p:cNvPr id="28" name="文字方塊 27"/>
          <p:cNvSpPr txBox="1"/>
          <p:nvPr/>
        </p:nvSpPr>
        <p:spPr>
          <a:xfrm>
            <a:off x="0" y="5435370"/>
            <a:ext cx="572672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b="1" dirty="0" err="1" smtClean="0">
                <a:solidFill>
                  <a:srgbClr val="0070C0"/>
                </a:solidFill>
                <a:ea typeface="Microsoft JhengHei" charset="-120"/>
                <a:cs typeface="Microsoft JhengHei" charset="-120"/>
              </a:rPr>
              <a:t>display_to_planning</a:t>
            </a:r>
            <a:r>
              <a:rPr kumimoji="1" lang="en-US" altLang="zh-TW" b="1" dirty="0" smtClean="0">
                <a:solidFill>
                  <a:srgbClr val="0070C0"/>
                </a:solidFill>
                <a:ea typeface="Microsoft JhengHei" charset="-120"/>
                <a:cs typeface="Microsoft JhengHei" charset="-120"/>
              </a:rPr>
              <a:t> (</a:t>
            </a:r>
            <a:r>
              <a:rPr kumimoji="1" lang="en-US" altLang="zh-TW" b="1" dirty="0" smtClean="0">
                <a:solidFill>
                  <a:srgbClr val="0070C0"/>
                </a:solidFill>
                <a:ea typeface="Microsoft JhengHei" charset="-120"/>
                <a:cs typeface="Microsoft JhengHei" charset="-120"/>
              </a:rPr>
              <a:t>matrix)</a:t>
            </a:r>
          </a:p>
          <a:p>
            <a:pPr lvl="1"/>
            <a:r>
              <a:rPr kumimoji="1" lang="en-US" altLang="zh-TW" dirty="0" smtClean="0">
                <a:ea typeface="Microsoft JhengHei" charset="-120"/>
                <a:cs typeface="Microsoft JhengHei" charset="-120"/>
              </a:rPr>
              <a:t>display map </a:t>
            </a:r>
            <a:r>
              <a:rPr kumimoji="1" lang="zh-TW" altLang="en-US" dirty="0" smtClean="0">
                <a:ea typeface="Microsoft JhengHei" charset="-120"/>
                <a:cs typeface="Microsoft JhengHei" charset="-120"/>
              </a:rPr>
              <a:t>的 </a:t>
            </a:r>
            <a:r>
              <a:rPr kumimoji="1" lang="en-US" altLang="zh-TW" dirty="0" smtClean="0">
                <a:ea typeface="Microsoft JhengHei" charset="-120"/>
                <a:cs typeface="Microsoft JhengHei" charset="-120"/>
              </a:rPr>
              <a:t>( x’ , y’ ) </a:t>
            </a:r>
            <a:r>
              <a:rPr kumimoji="1" lang="zh-TW" altLang="en-US" dirty="0" smtClean="0">
                <a:ea typeface="Microsoft JhengHei" charset="-120"/>
                <a:cs typeface="Microsoft JhengHei" charset="-120"/>
              </a:rPr>
              <a:t>轉成</a:t>
            </a:r>
            <a:r>
              <a:rPr kumimoji="1" lang="en-US" altLang="zh-TW" dirty="0" smtClean="0">
                <a:ea typeface="Microsoft JhengHei" charset="-120"/>
                <a:cs typeface="Microsoft JhengHei" charset="-120"/>
              </a:rPr>
              <a:t> planning map </a:t>
            </a:r>
            <a:r>
              <a:rPr kumimoji="1" lang="zh-TW" altLang="en-US" dirty="0" smtClean="0">
                <a:ea typeface="Microsoft JhengHei" charset="-120"/>
                <a:cs typeface="Microsoft JhengHei" charset="-120"/>
              </a:rPr>
              <a:t>的 </a:t>
            </a:r>
            <a:r>
              <a:rPr kumimoji="1" lang="en-US" altLang="zh-TW" dirty="0" smtClean="0">
                <a:ea typeface="Microsoft JhengHei" charset="-120"/>
                <a:cs typeface="Microsoft JhengHei" charset="-120"/>
              </a:rPr>
              <a:t>( x , y )</a:t>
            </a:r>
          </a:p>
          <a:p>
            <a:pPr lvl="1"/>
            <a:r>
              <a:rPr kumimoji="1" lang="en-US" altLang="zh-TW" dirty="0" smtClean="0">
                <a:ea typeface="Microsoft JhengHei" charset="-120"/>
                <a:cs typeface="Microsoft JhengHei" charset="-120"/>
              </a:rPr>
              <a:t>&lt; Parameters &gt;</a:t>
            </a:r>
          </a:p>
          <a:p>
            <a:pPr lvl="2"/>
            <a:r>
              <a:rPr kumimoji="1" lang="en-US" altLang="zh-TW" dirty="0" smtClean="0">
                <a:ea typeface="Microsoft JhengHei" charset="-120"/>
                <a:cs typeface="Microsoft JhengHei" charset="-120"/>
              </a:rPr>
              <a:t>matrix : </a:t>
            </a:r>
            <a:r>
              <a:rPr kumimoji="1" lang="en-US" altLang="zh-TW" dirty="0" err="1" smtClean="0">
                <a:ea typeface="Microsoft JhengHei" charset="-120"/>
                <a:cs typeface="Microsoft JhengHei" charset="-120"/>
              </a:rPr>
              <a:t>numpy.ndarray</a:t>
            </a:r>
            <a:r>
              <a:rPr kumimoji="1" lang="en-US" altLang="zh-TW" dirty="0" smtClean="0">
                <a:ea typeface="Microsoft JhengHei" charset="-120"/>
                <a:cs typeface="Microsoft JhengHei" charset="-120"/>
              </a:rPr>
              <a:t> (2D)</a:t>
            </a:r>
          </a:p>
          <a:p>
            <a:pPr lvl="1"/>
            <a:r>
              <a:rPr kumimoji="1" lang="en-US" altLang="zh-TW" dirty="0" smtClean="0">
                <a:ea typeface="Microsoft JhengHei" charset="-120"/>
                <a:cs typeface="Microsoft JhengHei" charset="-120"/>
              </a:rPr>
              <a:t>&lt; Return &gt; </a:t>
            </a:r>
            <a:r>
              <a:rPr kumimoji="1" lang="en-US" altLang="zh-TW" dirty="0" err="1" smtClean="0">
                <a:ea typeface="Microsoft JhengHei" charset="-120"/>
                <a:cs typeface="Microsoft JhengHei" charset="-120"/>
              </a:rPr>
              <a:t>numpy.ndarray</a:t>
            </a:r>
            <a:r>
              <a:rPr kumimoji="1" lang="en-US" altLang="zh-TW" dirty="0" smtClean="0">
                <a:ea typeface="Microsoft JhengHei" charset="-120"/>
                <a:cs typeface="Microsoft JhengHei" charset="-120"/>
              </a:rPr>
              <a:t> (2D)</a:t>
            </a:r>
          </a:p>
        </p:txBody>
      </p:sp>
      <p:sp>
        <p:nvSpPr>
          <p:cNvPr id="29" name="文字方塊 28"/>
          <p:cNvSpPr txBox="1"/>
          <p:nvPr/>
        </p:nvSpPr>
        <p:spPr>
          <a:xfrm>
            <a:off x="6465277" y="3958042"/>
            <a:ext cx="572672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b="1" dirty="0" smtClean="0">
                <a:solidFill>
                  <a:srgbClr val="0070C0"/>
                </a:solidFill>
                <a:ea typeface="Microsoft JhengHei" charset="-120"/>
                <a:cs typeface="Microsoft JhengHei" charset="-120"/>
              </a:rPr>
              <a:t>TR (</a:t>
            </a:r>
            <a:r>
              <a:rPr kumimoji="1" lang="en-US" altLang="zh-TW" b="1" dirty="0" smtClean="0">
                <a:solidFill>
                  <a:srgbClr val="0070C0"/>
                </a:solidFill>
                <a:ea typeface="Microsoft JhengHei" charset="-120"/>
                <a:cs typeface="Microsoft JhengHei" charset="-120"/>
              </a:rPr>
              <a:t>matrix , </a:t>
            </a:r>
            <a:r>
              <a:rPr kumimoji="1" lang="en-US" altLang="zh-TW" b="1" dirty="0" err="1" smtClean="0">
                <a:solidFill>
                  <a:srgbClr val="0070C0"/>
                </a:solidFill>
                <a:ea typeface="Microsoft JhengHei" charset="-120"/>
                <a:cs typeface="Microsoft JhengHei" charset="-120"/>
              </a:rPr>
              <a:t>xytheta</a:t>
            </a:r>
            <a:r>
              <a:rPr kumimoji="1" lang="en-US" altLang="zh-TW" b="1" dirty="0" smtClean="0">
                <a:solidFill>
                  <a:srgbClr val="0070C0"/>
                </a:solidFill>
                <a:ea typeface="Microsoft JhengHei" charset="-120"/>
                <a:cs typeface="Microsoft JhengHei" charset="-120"/>
              </a:rPr>
              <a:t>)</a:t>
            </a:r>
          </a:p>
          <a:p>
            <a:pPr lvl="1"/>
            <a:r>
              <a:rPr kumimoji="1" lang="zh-TW" altLang="en-US" dirty="0" smtClean="0">
                <a:ea typeface="Microsoft JhengHei" charset="-120"/>
                <a:cs typeface="Microsoft JhengHei" charset="-120"/>
              </a:rPr>
              <a:t>對</a:t>
            </a:r>
            <a:r>
              <a:rPr kumimoji="1" lang="en-US" altLang="zh-TW" dirty="0" smtClean="0">
                <a:ea typeface="Microsoft JhengHei" charset="-120"/>
                <a:cs typeface="Microsoft JhengHei" charset="-120"/>
              </a:rPr>
              <a:t> vertices</a:t>
            </a:r>
            <a:r>
              <a:rPr kumimoji="1" lang="zh-TW" altLang="en-US" dirty="0" smtClean="0">
                <a:ea typeface="Microsoft JhengHei" charset="-120"/>
                <a:cs typeface="Microsoft JhengHei" charset="-120"/>
              </a:rPr>
              <a:t> 做平移與旋轉</a:t>
            </a:r>
            <a:endParaRPr kumimoji="1" lang="en-US" altLang="zh-TW" dirty="0" smtClean="0">
              <a:ea typeface="Microsoft JhengHei" charset="-120"/>
              <a:cs typeface="Microsoft JhengHei" charset="-120"/>
            </a:endParaRPr>
          </a:p>
          <a:p>
            <a:pPr lvl="1"/>
            <a:r>
              <a:rPr kumimoji="1" lang="en-US" altLang="zh-TW" dirty="0" smtClean="0">
                <a:ea typeface="Microsoft JhengHei" charset="-120"/>
                <a:cs typeface="Microsoft JhengHei" charset="-120"/>
              </a:rPr>
              <a:t>&lt; Parameters &gt;</a:t>
            </a:r>
          </a:p>
          <a:p>
            <a:pPr lvl="2"/>
            <a:r>
              <a:rPr kumimoji="1" lang="en-US" altLang="zh-TW" dirty="0" smtClean="0">
                <a:ea typeface="Microsoft JhengHei" charset="-120"/>
                <a:cs typeface="Microsoft JhengHei" charset="-120"/>
              </a:rPr>
              <a:t>matrix : </a:t>
            </a:r>
            <a:r>
              <a:rPr kumimoji="1" lang="en-US" altLang="zh-TW" dirty="0" err="1" smtClean="0">
                <a:ea typeface="Microsoft JhengHei" charset="-120"/>
                <a:cs typeface="Microsoft JhengHei" charset="-120"/>
              </a:rPr>
              <a:t>numpy.ndarray</a:t>
            </a:r>
            <a:r>
              <a:rPr kumimoji="1" lang="en-US" altLang="zh-TW" dirty="0" smtClean="0">
                <a:ea typeface="Microsoft JhengHei" charset="-120"/>
                <a:cs typeface="Microsoft JhengHei" charset="-120"/>
              </a:rPr>
              <a:t> (2D)</a:t>
            </a:r>
          </a:p>
          <a:p>
            <a:pPr lvl="2"/>
            <a:r>
              <a:rPr kumimoji="1" lang="en-US" altLang="zh-TW" dirty="0" err="1">
                <a:ea typeface="Microsoft JhengHei" charset="-120"/>
                <a:cs typeface="Microsoft JhengHei" charset="-120"/>
              </a:rPr>
              <a:t>x</a:t>
            </a:r>
            <a:r>
              <a:rPr kumimoji="1" lang="en-US" altLang="zh-TW" dirty="0" err="1" smtClean="0">
                <a:ea typeface="Microsoft JhengHei" charset="-120"/>
                <a:cs typeface="Microsoft JhengHei" charset="-120"/>
              </a:rPr>
              <a:t>ytheta</a:t>
            </a:r>
            <a:r>
              <a:rPr kumimoji="1" lang="en-US" altLang="zh-TW" dirty="0" smtClean="0">
                <a:ea typeface="Microsoft JhengHei" charset="-120"/>
                <a:cs typeface="Microsoft JhengHei" charset="-120"/>
              </a:rPr>
              <a:t> : list / </a:t>
            </a:r>
            <a:r>
              <a:rPr kumimoji="1" lang="en-US" altLang="zh-TW" dirty="0" err="1" smtClean="0">
                <a:ea typeface="Microsoft JhengHei" charset="-120"/>
                <a:cs typeface="Microsoft JhengHei" charset="-120"/>
              </a:rPr>
              <a:t>numpy.ndarray</a:t>
            </a:r>
            <a:r>
              <a:rPr kumimoji="1" lang="en-US" altLang="zh-TW" dirty="0" smtClean="0">
                <a:ea typeface="Microsoft JhengHei" charset="-120"/>
                <a:cs typeface="Microsoft JhengHei" charset="-120"/>
              </a:rPr>
              <a:t> (1D)</a:t>
            </a:r>
          </a:p>
          <a:p>
            <a:pPr lvl="1"/>
            <a:r>
              <a:rPr kumimoji="1" lang="en-US" altLang="zh-TW" dirty="0" smtClean="0">
                <a:ea typeface="Microsoft JhengHei" charset="-120"/>
                <a:cs typeface="Microsoft JhengHei" charset="-120"/>
              </a:rPr>
              <a:t>&lt; Return &gt; </a:t>
            </a:r>
            <a:r>
              <a:rPr kumimoji="1" lang="en-US" altLang="zh-TW" dirty="0" err="1" smtClean="0">
                <a:ea typeface="Microsoft JhengHei" charset="-120"/>
                <a:cs typeface="Microsoft JhengHei" charset="-120"/>
              </a:rPr>
              <a:t>numpy.ndarray</a:t>
            </a:r>
            <a:r>
              <a:rPr kumimoji="1" lang="en-US" altLang="zh-TW" dirty="0" smtClean="0">
                <a:ea typeface="Microsoft JhengHei" charset="-120"/>
                <a:cs typeface="Microsoft JhengHei" charset="-120"/>
              </a:rPr>
              <a:t> (2D)</a:t>
            </a:r>
          </a:p>
        </p:txBody>
      </p:sp>
    </p:spTree>
    <p:extLst>
      <p:ext uri="{BB962C8B-B14F-4D97-AF65-F5344CB8AC3E}">
        <p14:creationId xmlns:p14="http://schemas.microsoft.com/office/powerpoint/2010/main" val="983567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>
                <a:latin typeface="+mn-lt"/>
                <a:ea typeface="Microsoft JhengHei" charset="-120"/>
                <a:cs typeface="Microsoft JhengHei" charset="-120"/>
              </a:rPr>
              <a:t>Function</a:t>
            </a:r>
            <a:endParaRPr kumimoji="1" lang="zh-TW" altLang="en-US" dirty="0">
              <a:latin typeface="+mn-lt"/>
              <a:ea typeface="Microsoft JhengHei" charset="-120"/>
              <a:cs typeface="Microsoft JhengHei" charset="-12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0" y="4661681"/>
            <a:ext cx="626012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b="1" dirty="0" err="1" smtClean="0">
                <a:solidFill>
                  <a:srgbClr val="0070C0"/>
                </a:solidFill>
                <a:ea typeface="Microsoft JhengHei" charset="-120"/>
                <a:cs typeface="Microsoft JhengHei" charset="-120"/>
              </a:rPr>
              <a:t>angle_standarize</a:t>
            </a:r>
            <a:r>
              <a:rPr kumimoji="1" lang="en-US" altLang="zh-TW" b="1" dirty="0" smtClean="0">
                <a:solidFill>
                  <a:srgbClr val="0070C0"/>
                </a:solidFill>
                <a:ea typeface="Microsoft JhengHei" charset="-120"/>
                <a:cs typeface="Microsoft JhengHei" charset="-120"/>
              </a:rPr>
              <a:t> (</a:t>
            </a:r>
            <a:r>
              <a:rPr kumimoji="1" lang="en-US" altLang="zh-TW" b="1" dirty="0" smtClean="0">
                <a:solidFill>
                  <a:srgbClr val="0070C0"/>
                </a:solidFill>
                <a:ea typeface="Microsoft JhengHei" charset="-120"/>
                <a:cs typeface="Microsoft JhengHei" charset="-120"/>
              </a:rPr>
              <a:t>angle) </a:t>
            </a:r>
          </a:p>
          <a:p>
            <a:pPr lvl="1"/>
            <a:r>
              <a:rPr kumimoji="1" lang="zh-TW" altLang="en-US" dirty="0" smtClean="0">
                <a:ea typeface="Microsoft JhengHei" charset="-120"/>
                <a:cs typeface="Microsoft JhengHei" charset="-120"/>
              </a:rPr>
              <a:t>鎖定所有</a:t>
            </a:r>
            <a:r>
              <a:rPr kumimoji="1" lang="en-US" altLang="zh-TW" dirty="0" smtClean="0">
                <a:ea typeface="Microsoft JhengHei" charset="-120"/>
                <a:cs typeface="Microsoft JhengHei" charset="-120"/>
              </a:rPr>
              <a:t> configuration</a:t>
            </a:r>
            <a:r>
              <a:rPr kumimoji="1" lang="zh-TW" altLang="en-US" dirty="0" smtClean="0">
                <a:ea typeface="Microsoft JhengHei" charset="-120"/>
                <a:cs typeface="Microsoft JhengHei" charset="-120"/>
              </a:rPr>
              <a:t> 的 </a:t>
            </a:r>
            <a:r>
              <a:rPr kumimoji="1" lang="en-US" altLang="zh-TW" dirty="0" smtClean="0">
                <a:ea typeface="Microsoft JhengHei" charset="-120"/>
                <a:cs typeface="Microsoft JhengHei" charset="-120"/>
              </a:rPr>
              <a:t>theta</a:t>
            </a:r>
            <a:r>
              <a:rPr kumimoji="1" lang="zh-TW" altLang="en-US" dirty="0" smtClean="0">
                <a:ea typeface="Microsoft JhengHei" charset="-120"/>
                <a:cs typeface="Microsoft JhengHei" charset="-120"/>
              </a:rPr>
              <a:t> 維持在 </a:t>
            </a:r>
            <a:r>
              <a:rPr kumimoji="1" lang="en-US" altLang="zh-TW" dirty="0" smtClean="0">
                <a:ea typeface="Microsoft JhengHei" charset="-120"/>
                <a:cs typeface="Microsoft JhengHei" charset="-120"/>
              </a:rPr>
              <a:t>[ -180 , 180 ] </a:t>
            </a:r>
            <a:r>
              <a:rPr kumimoji="1" lang="zh-TW" altLang="en-US" dirty="0" smtClean="0">
                <a:ea typeface="Microsoft JhengHei" charset="-120"/>
                <a:cs typeface="Microsoft JhengHei" charset="-120"/>
              </a:rPr>
              <a:t>之間</a:t>
            </a:r>
            <a:endParaRPr kumimoji="1" lang="en-US" altLang="zh-TW" dirty="0" smtClean="0">
              <a:ea typeface="Microsoft JhengHei" charset="-120"/>
              <a:cs typeface="Microsoft JhengHei" charset="-120"/>
            </a:endParaRPr>
          </a:p>
          <a:p>
            <a:pPr lvl="1"/>
            <a:r>
              <a:rPr kumimoji="1" lang="en-US" altLang="zh-TW" dirty="0" smtClean="0">
                <a:ea typeface="Microsoft JhengHei" charset="-120"/>
                <a:cs typeface="Microsoft JhengHei" charset="-120"/>
              </a:rPr>
              <a:t>&lt; Parameters &gt;</a:t>
            </a:r>
          </a:p>
          <a:p>
            <a:pPr lvl="2"/>
            <a:r>
              <a:rPr kumimoji="1" lang="en-US" altLang="zh-TW" dirty="0">
                <a:ea typeface="Microsoft JhengHei" charset="-120"/>
                <a:cs typeface="Microsoft JhengHei" charset="-120"/>
              </a:rPr>
              <a:t>a</a:t>
            </a:r>
            <a:r>
              <a:rPr kumimoji="1" lang="en-US" altLang="zh-TW" dirty="0" smtClean="0">
                <a:ea typeface="Microsoft JhengHei" charset="-120"/>
                <a:cs typeface="Microsoft JhengHei" charset="-120"/>
              </a:rPr>
              <a:t>ngle : float</a:t>
            </a:r>
          </a:p>
          <a:p>
            <a:pPr lvl="1"/>
            <a:r>
              <a:rPr kumimoji="1" lang="en-US" altLang="zh-TW" dirty="0" smtClean="0">
                <a:ea typeface="Microsoft JhengHei" charset="-120"/>
                <a:cs typeface="Microsoft JhengHei" charset="-120"/>
              </a:rPr>
              <a:t>&lt; Return &gt; float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690688"/>
            <a:ext cx="12192000" cy="2970993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6260123" y="4661681"/>
            <a:ext cx="42965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b="1" dirty="0" err="1" smtClean="0">
                <a:solidFill>
                  <a:srgbClr val="0070C0"/>
                </a:solidFill>
                <a:ea typeface="Microsoft JhengHei" charset="-120"/>
                <a:cs typeface="Microsoft JhengHei" charset="-120"/>
              </a:rPr>
              <a:t>get_angle</a:t>
            </a:r>
            <a:r>
              <a:rPr kumimoji="1" lang="en-US" altLang="zh-TW" b="1" dirty="0" smtClean="0">
                <a:solidFill>
                  <a:srgbClr val="0070C0"/>
                </a:solidFill>
                <a:ea typeface="Microsoft JhengHei" charset="-120"/>
                <a:cs typeface="Microsoft JhengHei" charset="-120"/>
              </a:rPr>
              <a:t> (</a:t>
            </a:r>
            <a:r>
              <a:rPr kumimoji="1" lang="en-US" altLang="zh-TW" b="1" dirty="0" smtClean="0">
                <a:solidFill>
                  <a:srgbClr val="0070C0"/>
                </a:solidFill>
                <a:ea typeface="Microsoft JhengHei" charset="-120"/>
                <a:cs typeface="Microsoft JhengHei" charset="-120"/>
              </a:rPr>
              <a:t>vector1 , vector2) </a:t>
            </a:r>
          </a:p>
          <a:p>
            <a:pPr lvl="1"/>
            <a:r>
              <a:rPr kumimoji="1" lang="zh-TW" altLang="en-US" dirty="0" smtClean="0">
                <a:ea typeface="Microsoft JhengHei" charset="-120"/>
                <a:cs typeface="Microsoft JhengHei" charset="-120"/>
              </a:rPr>
              <a:t>計算兩個向量之間的夾角</a:t>
            </a:r>
            <a:endParaRPr kumimoji="1" lang="en-US" altLang="zh-TW" dirty="0" smtClean="0">
              <a:ea typeface="Microsoft JhengHei" charset="-120"/>
              <a:cs typeface="Microsoft JhengHei" charset="-120"/>
            </a:endParaRPr>
          </a:p>
          <a:p>
            <a:pPr lvl="1"/>
            <a:r>
              <a:rPr kumimoji="1" lang="en-US" altLang="zh-TW" dirty="0" smtClean="0">
                <a:ea typeface="Microsoft JhengHei" charset="-120"/>
                <a:cs typeface="Microsoft JhengHei" charset="-120"/>
              </a:rPr>
              <a:t>&lt; Parameters &gt;</a:t>
            </a:r>
          </a:p>
          <a:p>
            <a:pPr lvl="2"/>
            <a:r>
              <a:rPr kumimoji="1" lang="en-US" altLang="zh-TW" dirty="0">
                <a:ea typeface="Microsoft JhengHei" charset="-120"/>
                <a:cs typeface="Microsoft JhengHei" charset="-120"/>
              </a:rPr>
              <a:t>v</a:t>
            </a:r>
            <a:r>
              <a:rPr kumimoji="1" lang="en-US" altLang="zh-TW" dirty="0" smtClean="0">
                <a:ea typeface="Microsoft JhengHei" charset="-120"/>
                <a:cs typeface="Microsoft JhengHei" charset="-120"/>
              </a:rPr>
              <a:t>ector1 : </a:t>
            </a:r>
            <a:r>
              <a:rPr kumimoji="1" lang="en-US" altLang="zh-TW" dirty="0" err="1" smtClean="0">
                <a:ea typeface="Microsoft JhengHei" charset="-120"/>
                <a:cs typeface="Microsoft JhengHei" charset="-120"/>
              </a:rPr>
              <a:t>numpy.ndarray</a:t>
            </a:r>
            <a:r>
              <a:rPr kumimoji="1" lang="en-US" altLang="zh-TW" dirty="0" smtClean="0">
                <a:ea typeface="Microsoft JhengHei" charset="-120"/>
                <a:cs typeface="Microsoft JhengHei" charset="-120"/>
              </a:rPr>
              <a:t> (1D/2D)</a:t>
            </a:r>
          </a:p>
          <a:p>
            <a:pPr lvl="1"/>
            <a:r>
              <a:rPr kumimoji="1" lang="en-US" altLang="zh-TW" dirty="0" smtClean="0">
                <a:ea typeface="Microsoft JhengHei" charset="-120"/>
                <a:cs typeface="Microsoft JhengHei" charset="-120"/>
              </a:rPr>
              <a:t>&lt; Return &gt; float (degrees)</a:t>
            </a:r>
          </a:p>
        </p:txBody>
      </p:sp>
    </p:spTree>
    <p:extLst>
      <p:ext uri="{BB962C8B-B14F-4D97-AF65-F5344CB8AC3E}">
        <p14:creationId xmlns:p14="http://schemas.microsoft.com/office/powerpoint/2010/main" val="854049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>
                <a:latin typeface="+mn-lt"/>
                <a:ea typeface="Microsoft JhengHei" charset="-120"/>
                <a:cs typeface="Microsoft JhengHei" charset="-120"/>
              </a:rPr>
              <a:t>Function</a:t>
            </a:r>
            <a:endParaRPr kumimoji="1" lang="zh-TW" altLang="en-US" dirty="0">
              <a:latin typeface="+mn-lt"/>
              <a:ea typeface="Microsoft JhengHei" charset="-120"/>
              <a:cs typeface="Microsoft JhengHei" charset="-12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0" y="2318731"/>
            <a:ext cx="604843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b="1" dirty="0" err="1" smtClean="0">
                <a:solidFill>
                  <a:srgbClr val="0070C0"/>
                </a:solidFill>
                <a:ea typeface="Microsoft JhengHei" charset="-120"/>
                <a:cs typeface="Microsoft JhengHei" charset="-120"/>
              </a:rPr>
              <a:t>point_left</a:t>
            </a:r>
            <a:r>
              <a:rPr kumimoji="1" lang="en-US" altLang="zh-TW" b="1" dirty="0" smtClean="0">
                <a:solidFill>
                  <a:srgbClr val="0070C0"/>
                </a:solidFill>
                <a:ea typeface="Microsoft JhengHei" charset="-120"/>
                <a:cs typeface="Microsoft JhengHei" charset="-120"/>
              </a:rPr>
              <a:t> (</a:t>
            </a:r>
            <a:r>
              <a:rPr kumimoji="1" lang="en-US" altLang="zh-TW" b="1" dirty="0" err="1" smtClean="0">
                <a:solidFill>
                  <a:srgbClr val="0070C0"/>
                </a:solidFill>
                <a:ea typeface="Microsoft JhengHei" charset="-120"/>
                <a:cs typeface="Microsoft JhengHei" charset="-120"/>
              </a:rPr>
              <a:t>vector_of_point</a:t>
            </a:r>
            <a:r>
              <a:rPr kumimoji="1" lang="en-US" altLang="zh-TW" b="1" dirty="0" smtClean="0">
                <a:solidFill>
                  <a:srgbClr val="0070C0"/>
                </a:solidFill>
                <a:ea typeface="Microsoft JhengHei" charset="-120"/>
                <a:cs typeface="Microsoft JhengHei" charset="-120"/>
              </a:rPr>
              <a:t> , </a:t>
            </a:r>
            <a:r>
              <a:rPr kumimoji="1" lang="en-US" altLang="zh-TW" b="1" dirty="0" err="1" smtClean="0">
                <a:solidFill>
                  <a:srgbClr val="0070C0"/>
                </a:solidFill>
                <a:ea typeface="Microsoft JhengHei" charset="-120"/>
                <a:cs typeface="Microsoft JhengHei" charset="-120"/>
              </a:rPr>
              <a:t>vector_of_edge</a:t>
            </a:r>
            <a:r>
              <a:rPr kumimoji="1" lang="en-US" altLang="zh-TW" b="1" dirty="0" smtClean="0">
                <a:solidFill>
                  <a:srgbClr val="0070C0"/>
                </a:solidFill>
                <a:ea typeface="Microsoft JhengHei" charset="-120"/>
                <a:cs typeface="Microsoft JhengHei" charset="-120"/>
              </a:rPr>
              <a:t>) </a:t>
            </a:r>
          </a:p>
          <a:p>
            <a:pPr lvl="1"/>
            <a:r>
              <a:rPr kumimoji="1" lang="en-US" altLang="zh-TW" dirty="0" smtClean="0">
                <a:ea typeface="Microsoft JhengHei" charset="-120"/>
                <a:cs typeface="Microsoft JhengHei" charset="-120"/>
              </a:rPr>
              <a:t>Point </a:t>
            </a:r>
            <a:r>
              <a:rPr kumimoji="1" lang="zh-TW" altLang="en-US" dirty="0" smtClean="0">
                <a:ea typeface="Microsoft JhengHei" charset="-120"/>
                <a:cs typeface="Microsoft JhengHei" charset="-120"/>
              </a:rPr>
              <a:t>是否在 </a:t>
            </a:r>
            <a:r>
              <a:rPr kumimoji="1" lang="en-US" altLang="zh-TW" dirty="0" smtClean="0">
                <a:ea typeface="Microsoft JhengHei" charset="-120"/>
                <a:cs typeface="Microsoft JhengHei" charset="-120"/>
              </a:rPr>
              <a:t>edge</a:t>
            </a:r>
            <a:r>
              <a:rPr kumimoji="1" lang="zh-TW" altLang="en-US" dirty="0" smtClean="0">
                <a:ea typeface="Microsoft JhengHei" charset="-120"/>
                <a:cs typeface="Microsoft JhengHei" charset="-120"/>
              </a:rPr>
              <a:t> 的左手邊 </a:t>
            </a:r>
            <a:r>
              <a:rPr kumimoji="1" lang="en-US" altLang="zh-TW" dirty="0" smtClean="0">
                <a:ea typeface="Microsoft JhengHei" charset="-120"/>
                <a:cs typeface="Microsoft JhengHei" charset="-120"/>
              </a:rPr>
              <a:t>(</a:t>
            </a:r>
            <a:r>
              <a:rPr kumimoji="1" lang="zh-TW" altLang="en-US" dirty="0" smtClean="0">
                <a:ea typeface="Microsoft JhengHei" charset="-120"/>
                <a:cs typeface="Microsoft JhengHei" charset="-120"/>
              </a:rPr>
              <a:t>根據</a:t>
            </a:r>
            <a:r>
              <a:rPr kumimoji="1" lang="en-US" altLang="zh-TW" dirty="0" smtClean="0">
                <a:ea typeface="Microsoft JhengHei" charset="-120"/>
                <a:cs typeface="Microsoft JhengHei" charset="-120"/>
              </a:rPr>
              <a:t>edge</a:t>
            </a:r>
            <a:r>
              <a:rPr kumimoji="1" lang="zh-TW" altLang="en-US" dirty="0" smtClean="0">
                <a:ea typeface="Microsoft JhengHei" charset="-120"/>
                <a:cs typeface="Microsoft JhengHei" charset="-120"/>
              </a:rPr>
              <a:t>的方向判斷</a:t>
            </a:r>
            <a:r>
              <a:rPr kumimoji="1" lang="en-US" altLang="zh-TW" dirty="0" smtClean="0">
                <a:ea typeface="Microsoft JhengHei" charset="-120"/>
                <a:cs typeface="Microsoft JhengHei" charset="-120"/>
              </a:rPr>
              <a:t>)</a:t>
            </a:r>
            <a:r>
              <a:rPr kumimoji="1" lang="zh-TW" altLang="en-US" dirty="0" smtClean="0">
                <a:ea typeface="Microsoft JhengHei" charset="-120"/>
                <a:cs typeface="Microsoft JhengHei" charset="-120"/>
              </a:rPr>
              <a:t>；</a:t>
            </a:r>
            <a:r>
              <a:rPr kumimoji="1" lang="en-US" altLang="zh-TW" dirty="0" smtClean="0">
                <a:ea typeface="Microsoft JhengHei" charset="-120"/>
                <a:cs typeface="Microsoft JhengHei" charset="-120"/>
              </a:rPr>
              <a:t>point </a:t>
            </a:r>
            <a:r>
              <a:rPr kumimoji="1" lang="zh-TW" altLang="en-US" dirty="0" smtClean="0">
                <a:ea typeface="Microsoft JhengHei" charset="-120"/>
                <a:cs typeface="Microsoft JhengHei" charset="-120"/>
              </a:rPr>
              <a:t>與 </a:t>
            </a:r>
            <a:r>
              <a:rPr kumimoji="1" lang="en-US" altLang="zh-TW" dirty="0" smtClean="0">
                <a:ea typeface="Microsoft JhengHei" charset="-120"/>
                <a:cs typeface="Microsoft JhengHei" charset="-120"/>
              </a:rPr>
              <a:t>edge</a:t>
            </a:r>
            <a:r>
              <a:rPr kumimoji="1" lang="en-US" altLang="zh-TW" dirty="0">
                <a:ea typeface="Microsoft JhengHei" charset="-120"/>
                <a:cs typeface="Microsoft JhengHei" charset="-120"/>
              </a:rPr>
              <a:t> </a:t>
            </a:r>
            <a:r>
              <a:rPr kumimoji="1" lang="zh-TW" altLang="en-US" dirty="0" smtClean="0">
                <a:ea typeface="Microsoft JhengHei" charset="-120"/>
                <a:cs typeface="Microsoft JhengHei" charset="-120"/>
              </a:rPr>
              <a:t>均為向量，延</a:t>
            </a:r>
            <a:r>
              <a:rPr kumimoji="1" lang="en-US" altLang="zh-TW" dirty="0" smtClean="0">
                <a:ea typeface="Microsoft JhengHei" charset="-120"/>
                <a:cs typeface="Microsoft JhengHei" charset="-120"/>
              </a:rPr>
              <a:t> edge </a:t>
            </a:r>
            <a:r>
              <a:rPr kumimoji="1" lang="zh-TW" altLang="en-US" dirty="0" smtClean="0">
                <a:ea typeface="Microsoft JhengHei" charset="-120"/>
                <a:cs typeface="Microsoft JhengHei" charset="-120"/>
              </a:rPr>
              <a:t>的角度旋轉，若</a:t>
            </a:r>
            <a:r>
              <a:rPr kumimoji="1" lang="en-US" altLang="zh-TW" dirty="0" smtClean="0">
                <a:ea typeface="Microsoft JhengHei" charset="-120"/>
                <a:cs typeface="Microsoft JhengHei" charset="-120"/>
              </a:rPr>
              <a:t> point </a:t>
            </a:r>
            <a:r>
              <a:rPr kumimoji="1" lang="zh-TW" altLang="en-US" dirty="0" smtClean="0">
                <a:ea typeface="Microsoft JhengHei" charset="-120"/>
                <a:cs typeface="Microsoft JhengHei" charset="-120"/>
              </a:rPr>
              <a:t>的</a:t>
            </a:r>
            <a:r>
              <a:rPr kumimoji="1" lang="en-US" altLang="zh-TW" dirty="0" smtClean="0">
                <a:ea typeface="Microsoft JhengHei" charset="-120"/>
                <a:cs typeface="Microsoft JhengHei" charset="-120"/>
              </a:rPr>
              <a:t> y &gt; 0</a:t>
            </a:r>
            <a:r>
              <a:rPr kumimoji="1" lang="zh-TW" altLang="en-US" dirty="0" smtClean="0">
                <a:ea typeface="Microsoft JhengHei" charset="-120"/>
                <a:cs typeface="Microsoft JhengHei" charset="-120"/>
              </a:rPr>
              <a:t> 代表在</a:t>
            </a:r>
            <a:r>
              <a:rPr kumimoji="1" lang="en-US" altLang="zh-TW" dirty="0" smtClean="0">
                <a:ea typeface="Microsoft JhengHei" charset="-120"/>
                <a:cs typeface="Microsoft JhengHei" charset="-120"/>
              </a:rPr>
              <a:t> edge</a:t>
            </a:r>
            <a:r>
              <a:rPr kumimoji="1" lang="zh-TW" altLang="en-US" dirty="0" smtClean="0">
                <a:ea typeface="Microsoft JhengHei" charset="-120"/>
                <a:cs typeface="Microsoft JhengHei" charset="-120"/>
              </a:rPr>
              <a:t> 的左手邊</a:t>
            </a:r>
            <a:endParaRPr kumimoji="1" lang="en-US" altLang="zh-TW" dirty="0" smtClean="0">
              <a:ea typeface="Microsoft JhengHei" charset="-120"/>
              <a:cs typeface="Microsoft JhengHei" charset="-120"/>
            </a:endParaRPr>
          </a:p>
          <a:p>
            <a:pPr lvl="1"/>
            <a:r>
              <a:rPr kumimoji="1" lang="en-US" altLang="zh-TW" dirty="0" smtClean="0">
                <a:ea typeface="Microsoft JhengHei" charset="-120"/>
                <a:cs typeface="Microsoft JhengHei" charset="-120"/>
              </a:rPr>
              <a:t>&lt; Parameters &gt;</a:t>
            </a:r>
          </a:p>
          <a:p>
            <a:pPr lvl="2"/>
            <a:r>
              <a:rPr kumimoji="1" lang="en-US" altLang="zh-TW" dirty="0" err="1">
                <a:ea typeface="Microsoft JhengHei" charset="-120"/>
                <a:cs typeface="Microsoft JhengHei" charset="-120"/>
              </a:rPr>
              <a:t>v</a:t>
            </a:r>
            <a:r>
              <a:rPr kumimoji="1" lang="en-US" altLang="zh-TW" dirty="0" err="1" smtClean="0">
                <a:ea typeface="Microsoft JhengHei" charset="-120"/>
                <a:cs typeface="Microsoft JhengHei" charset="-120"/>
              </a:rPr>
              <a:t>ector_of_point</a:t>
            </a:r>
            <a:r>
              <a:rPr kumimoji="1" lang="en-US" altLang="zh-TW" dirty="0" smtClean="0">
                <a:ea typeface="Microsoft JhengHei" charset="-120"/>
                <a:cs typeface="Microsoft JhengHei" charset="-120"/>
              </a:rPr>
              <a:t> : list / </a:t>
            </a:r>
            <a:r>
              <a:rPr kumimoji="1" lang="en-US" altLang="zh-TW" dirty="0" err="1" smtClean="0">
                <a:ea typeface="Microsoft JhengHei" charset="-120"/>
                <a:cs typeface="Microsoft JhengHei" charset="-120"/>
              </a:rPr>
              <a:t>numpy.ndarray</a:t>
            </a:r>
            <a:r>
              <a:rPr kumimoji="1" lang="en-US" altLang="zh-TW" dirty="0" smtClean="0">
                <a:ea typeface="Microsoft JhengHei" charset="-120"/>
                <a:cs typeface="Microsoft JhengHei" charset="-120"/>
              </a:rPr>
              <a:t> (1D)</a:t>
            </a:r>
          </a:p>
          <a:p>
            <a:pPr lvl="2"/>
            <a:r>
              <a:rPr kumimoji="1" lang="en-US" altLang="zh-TW" dirty="0" err="1" smtClean="0">
                <a:ea typeface="Microsoft JhengHei" charset="-120"/>
                <a:cs typeface="Microsoft JhengHei" charset="-120"/>
              </a:rPr>
              <a:t>Vector_of_edge</a:t>
            </a:r>
            <a:r>
              <a:rPr kumimoji="1" lang="en-US" altLang="zh-TW" dirty="0" smtClean="0">
                <a:ea typeface="Microsoft JhengHei" charset="-120"/>
                <a:cs typeface="Microsoft JhengHei" charset="-120"/>
              </a:rPr>
              <a:t> : list / </a:t>
            </a:r>
            <a:r>
              <a:rPr kumimoji="1" lang="en-US" altLang="zh-TW" dirty="0" err="1" smtClean="0">
                <a:ea typeface="Microsoft JhengHei" charset="-120"/>
                <a:cs typeface="Microsoft JhengHei" charset="-120"/>
              </a:rPr>
              <a:t>numpy.ndarray</a:t>
            </a:r>
            <a:r>
              <a:rPr kumimoji="1" lang="en-US" altLang="zh-TW" dirty="0" smtClean="0">
                <a:ea typeface="Microsoft JhengHei" charset="-120"/>
                <a:cs typeface="Microsoft JhengHei" charset="-120"/>
              </a:rPr>
              <a:t> (1D)</a:t>
            </a:r>
          </a:p>
          <a:p>
            <a:pPr lvl="1"/>
            <a:r>
              <a:rPr kumimoji="1" lang="en-US" altLang="zh-TW" dirty="0" smtClean="0">
                <a:ea typeface="Microsoft JhengHei" charset="-120"/>
                <a:cs typeface="Microsoft JhengHei" charset="-120"/>
              </a:rPr>
              <a:t>&lt; Return &gt; </a:t>
            </a:r>
            <a:r>
              <a:rPr kumimoji="1" lang="en-US" altLang="zh-TW" dirty="0" err="1" smtClean="0">
                <a:ea typeface="Microsoft JhengHei" charset="-120"/>
                <a:cs typeface="Microsoft JhengHei" charset="-120"/>
              </a:rPr>
              <a:t>boolean</a:t>
            </a:r>
            <a:endParaRPr kumimoji="1" lang="en-US" altLang="zh-TW" dirty="0" smtClean="0">
              <a:ea typeface="Microsoft JhengHei" charset="-120"/>
              <a:cs typeface="Microsoft JhengHei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690688"/>
            <a:ext cx="12192000" cy="628043"/>
          </a:xfrm>
          <a:prstGeom prst="rect">
            <a:avLst/>
          </a:prstGeom>
        </p:spPr>
      </p:pic>
      <p:cxnSp>
        <p:nvCxnSpPr>
          <p:cNvPr id="7" name="直線箭頭接點 6"/>
          <p:cNvCxnSpPr/>
          <p:nvPr/>
        </p:nvCxnSpPr>
        <p:spPr>
          <a:xfrm flipV="1">
            <a:off x="7398587" y="3477261"/>
            <a:ext cx="0" cy="28800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箭頭接點 8"/>
          <p:cNvCxnSpPr/>
          <p:nvPr/>
        </p:nvCxnSpPr>
        <p:spPr>
          <a:xfrm flipV="1">
            <a:off x="7398586" y="6357261"/>
            <a:ext cx="2880000" cy="1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箭頭接點 13"/>
          <p:cNvCxnSpPr/>
          <p:nvPr/>
        </p:nvCxnSpPr>
        <p:spPr>
          <a:xfrm flipV="1">
            <a:off x="8187810" y="4819499"/>
            <a:ext cx="1871499" cy="909719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/>
          <p:cNvSpPr txBox="1"/>
          <p:nvPr/>
        </p:nvSpPr>
        <p:spPr>
          <a:xfrm>
            <a:off x="9803497" y="4435189"/>
            <a:ext cx="1659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mtClean="0">
                <a:solidFill>
                  <a:srgbClr val="002060"/>
                </a:solidFill>
              </a:rPr>
              <a:t>vector_of_edge</a:t>
            </a:r>
            <a:endParaRPr kumimoji="1" lang="zh-TW" altLang="en-US" dirty="0">
              <a:solidFill>
                <a:srgbClr val="002060"/>
              </a:solidFill>
            </a:endParaRPr>
          </a:p>
        </p:txBody>
      </p:sp>
      <p:cxnSp>
        <p:nvCxnSpPr>
          <p:cNvPr id="17" name="直線箭頭接點 16"/>
          <p:cNvCxnSpPr/>
          <p:nvPr/>
        </p:nvCxnSpPr>
        <p:spPr>
          <a:xfrm flipV="1">
            <a:off x="8187810" y="4144138"/>
            <a:ext cx="394170" cy="1585081"/>
          </a:xfrm>
          <a:prstGeom prst="straightConnector1">
            <a:avLst/>
          </a:prstGeom>
          <a:ln w="38100">
            <a:solidFill>
              <a:srgbClr val="FF00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字方塊 25"/>
          <p:cNvSpPr txBox="1"/>
          <p:nvPr/>
        </p:nvSpPr>
        <p:spPr>
          <a:xfrm>
            <a:off x="6691546" y="4272700"/>
            <a:ext cx="16933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 err="1" smtClean="0">
                <a:solidFill>
                  <a:srgbClr val="FF0000"/>
                </a:solidFill>
              </a:rPr>
              <a:t>vector_of_point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cxnSp>
        <p:nvCxnSpPr>
          <p:cNvPr id="11" name="直線箭頭接點 10"/>
          <p:cNvCxnSpPr/>
          <p:nvPr/>
        </p:nvCxnSpPr>
        <p:spPr>
          <a:xfrm rot="1500000" flipV="1">
            <a:off x="8302529" y="5262091"/>
            <a:ext cx="1871499" cy="909719"/>
          </a:xfrm>
          <a:prstGeom prst="straightConnector1">
            <a:avLst/>
          </a:prstGeom>
          <a:ln w="38100">
            <a:solidFill>
              <a:srgbClr val="00206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箭頭接點 11"/>
          <p:cNvCxnSpPr/>
          <p:nvPr/>
        </p:nvCxnSpPr>
        <p:spPr>
          <a:xfrm rot="1500000" flipV="1">
            <a:off x="8514445" y="4334744"/>
            <a:ext cx="394170" cy="1585081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右彎箭號 4"/>
          <p:cNvSpPr/>
          <p:nvPr/>
        </p:nvSpPr>
        <p:spPr>
          <a:xfrm rot="7574752">
            <a:off x="9218802" y="5336183"/>
            <a:ext cx="304800" cy="289386"/>
          </a:xfrm>
          <a:prstGeom prst="bentArrow">
            <a:avLst>
              <a:gd name="adj1" fmla="val 7116"/>
              <a:gd name="adj2" fmla="val 13376"/>
              <a:gd name="adj3" fmla="val 23212"/>
              <a:gd name="adj4" fmla="val 4375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tx1"/>
              </a:solidFill>
            </a:endParaRPr>
          </a:p>
        </p:txBody>
      </p:sp>
      <p:sp>
        <p:nvSpPr>
          <p:cNvPr id="16" name="右彎箭號 15"/>
          <p:cNvSpPr/>
          <p:nvPr/>
        </p:nvSpPr>
        <p:spPr>
          <a:xfrm rot="5116171">
            <a:off x="8529417" y="4647906"/>
            <a:ext cx="304800" cy="289386"/>
          </a:xfrm>
          <a:prstGeom prst="bentArrow">
            <a:avLst>
              <a:gd name="adj1" fmla="val 7116"/>
              <a:gd name="adj2" fmla="val 13376"/>
              <a:gd name="adj3" fmla="val 23212"/>
              <a:gd name="adj4" fmla="val 4375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424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>
                <a:latin typeface="+mn-lt"/>
                <a:ea typeface="Microsoft JhengHei" charset="-120"/>
                <a:cs typeface="Microsoft JhengHei" charset="-120"/>
              </a:rPr>
              <a:t>Function</a:t>
            </a:r>
            <a:endParaRPr kumimoji="1" lang="zh-TW" altLang="en-US" dirty="0">
              <a:latin typeface="+mn-lt"/>
              <a:ea typeface="Microsoft JhengHei" charset="-120"/>
              <a:cs typeface="Microsoft JhengHei" charset="-12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0" y="3470031"/>
            <a:ext cx="52871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b="1" dirty="0" err="1" smtClean="0">
                <a:solidFill>
                  <a:srgbClr val="0070C0"/>
                </a:solidFill>
                <a:ea typeface="Microsoft JhengHei" charset="-120"/>
                <a:cs typeface="Microsoft JhengHei" charset="-120"/>
              </a:rPr>
              <a:t>intersect_segment</a:t>
            </a:r>
            <a:r>
              <a:rPr kumimoji="1" lang="en-US" altLang="zh-TW" b="1" dirty="0" smtClean="0">
                <a:solidFill>
                  <a:srgbClr val="0070C0"/>
                </a:solidFill>
                <a:ea typeface="Microsoft JhengHei" charset="-120"/>
                <a:cs typeface="Microsoft JhengHei" charset="-120"/>
              </a:rPr>
              <a:t> (</a:t>
            </a:r>
            <a:r>
              <a:rPr kumimoji="1" lang="en-US" altLang="zh-TW" b="1" dirty="0" smtClean="0">
                <a:solidFill>
                  <a:srgbClr val="0070C0"/>
                </a:solidFill>
                <a:ea typeface="Microsoft JhengHei" charset="-120"/>
                <a:cs typeface="Microsoft JhengHei" charset="-120"/>
              </a:rPr>
              <a:t>segment1 , segment2) </a:t>
            </a:r>
          </a:p>
          <a:p>
            <a:pPr lvl="1"/>
            <a:r>
              <a:rPr kumimoji="1" lang="zh-TW" altLang="en-US" dirty="0" smtClean="0">
                <a:ea typeface="Microsoft JhengHei" charset="-120"/>
                <a:cs typeface="Microsoft JhengHei" charset="-120"/>
              </a:rPr>
              <a:t>兩個線段是否相交</a:t>
            </a:r>
            <a:endParaRPr kumimoji="1" lang="en-US" altLang="zh-TW" dirty="0" smtClean="0">
              <a:ea typeface="Microsoft JhengHei" charset="-120"/>
              <a:cs typeface="Microsoft JhengHei" charset="-120"/>
            </a:endParaRPr>
          </a:p>
          <a:p>
            <a:pPr lvl="1"/>
            <a:r>
              <a:rPr kumimoji="1" lang="en-US" altLang="zh-TW" dirty="0" smtClean="0">
                <a:ea typeface="Microsoft JhengHei" charset="-120"/>
                <a:cs typeface="Microsoft JhengHei" charset="-120"/>
              </a:rPr>
              <a:t>&lt; Parameters &gt;</a:t>
            </a:r>
          </a:p>
          <a:p>
            <a:pPr lvl="2"/>
            <a:r>
              <a:rPr kumimoji="1" lang="en-US" altLang="zh-TW" dirty="0" smtClean="0">
                <a:ea typeface="Microsoft JhengHei" charset="-120"/>
                <a:cs typeface="Microsoft JhengHei" charset="-120"/>
              </a:rPr>
              <a:t>segment1 : </a:t>
            </a:r>
            <a:r>
              <a:rPr kumimoji="1" lang="en-US" altLang="zh-TW" dirty="0" err="1" smtClean="0">
                <a:ea typeface="Microsoft JhengHei" charset="-120"/>
                <a:cs typeface="Microsoft JhengHei" charset="-120"/>
              </a:rPr>
              <a:t>numpy.ndarray</a:t>
            </a:r>
            <a:r>
              <a:rPr kumimoji="1" lang="en-US" altLang="zh-TW" dirty="0" smtClean="0">
                <a:ea typeface="Microsoft JhengHei" charset="-120"/>
                <a:cs typeface="Microsoft JhengHei" charset="-120"/>
              </a:rPr>
              <a:t> (2 vertices in 2D)</a:t>
            </a:r>
          </a:p>
          <a:p>
            <a:pPr lvl="1"/>
            <a:r>
              <a:rPr kumimoji="1" lang="en-US" altLang="zh-TW" dirty="0" smtClean="0">
                <a:ea typeface="Microsoft JhengHei" charset="-120"/>
                <a:cs typeface="Microsoft JhengHei" charset="-120"/>
              </a:rPr>
              <a:t>&lt; Return &gt; </a:t>
            </a:r>
            <a:r>
              <a:rPr kumimoji="1" lang="en-US" altLang="zh-TW" dirty="0" err="1" smtClean="0">
                <a:ea typeface="Microsoft JhengHei" charset="-120"/>
                <a:cs typeface="Microsoft JhengHei" charset="-120"/>
              </a:rPr>
              <a:t>boolean</a:t>
            </a:r>
            <a:endParaRPr kumimoji="1" lang="en-US" altLang="zh-TW" dirty="0" smtClean="0">
              <a:ea typeface="Microsoft JhengHei" charset="-120"/>
              <a:cs typeface="Microsoft JhengHei" charset="-120"/>
            </a:endParaRPr>
          </a:p>
        </p:txBody>
      </p:sp>
      <p:pic>
        <p:nvPicPr>
          <p:cNvPr id="30" name="圖片 29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b="51681"/>
          <a:stretch/>
        </p:blipFill>
        <p:spPr>
          <a:xfrm>
            <a:off x="0" y="1690688"/>
            <a:ext cx="12192000" cy="1779343"/>
          </a:xfrm>
          <a:prstGeom prst="rect">
            <a:avLst/>
          </a:prstGeom>
        </p:spPr>
      </p:pic>
      <p:cxnSp>
        <p:nvCxnSpPr>
          <p:cNvPr id="6" name="直線接點 5"/>
          <p:cNvCxnSpPr/>
          <p:nvPr/>
        </p:nvCxnSpPr>
        <p:spPr>
          <a:xfrm flipV="1">
            <a:off x="1195754" y="5249374"/>
            <a:ext cx="2391508" cy="1219201"/>
          </a:xfrm>
          <a:prstGeom prst="line">
            <a:avLst/>
          </a:prstGeom>
          <a:ln w="38100">
            <a:solidFill>
              <a:srgbClr val="00206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接點 17"/>
          <p:cNvCxnSpPr/>
          <p:nvPr/>
        </p:nvCxnSpPr>
        <p:spPr>
          <a:xfrm>
            <a:off x="1465385" y="5578685"/>
            <a:ext cx="1500554" cy="996033"/>
          </a:xfrm>
          <a:prstGeom prst="line">
            <a:avLst/>
          </a:prstGeom>
          <a:ln w="38100">
            <a:solidFill>
              <a:srgbClr val="FF000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/>
              <p:cNvSpPr txBox="1"/>
              <p:nvPr/>
            </p:nvSpPr>
            <p:spPr>
              <a:xfrm>
                <a:off x="500827" y="5143231"/>
                <a:ext cx="9645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zh-TW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TW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TW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TW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zh-TW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TW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TW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TW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kumimoji="1" lang="zh-TW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" name="文字方塊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827" y="5143231"/>
                <a:ext cx="964558" cy="369332"/>
              </a:xfrm>
              <a:prstGeom prst="rect">
                <a:avLst/>
              </a:prstGeom>
              <a:blipFill rotWithShape="0"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/>
              <p:cNvSpPr txBox="1"/>
              <p:nvPr/>
            </p:nvSpPr>
            <p:spPr>
              <a:xfrm>
                <a:off x="2893953" y="6473518"/>
                <a:ext cx="9752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zh-TW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TW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TW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zh-TW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zh-TW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TW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TW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zh-TW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kumimoji="1" lang="zh-TW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9" name="文字方塊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3953" y="6473518"/>
                <a:ext cx="975202" cy="369332"/>
              </a:xfrm>
              <a:prstGeom prst="rect">
                <a:avLst/>
              </a:prstGeom>
              <a:blipFill rotWithShape="0">
                <a:blip r:embed="rId5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字方塊 19"/>
              <p:cNvSpPr txBox="1"/>
              <p:nvPr/>
            </p:nvSpPr>
            <p:spPr>
              <a:xfrm>
                <a:off x="3481900" y="4958565"/>
                <a:ext cx="9771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b="0" i="1" smtClean="0">
                          <a:solidFill>
                            <a:srgbClr val="002060"/>
                          </a:solidFill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zh-TW" b="0" i="1" smtClean="0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TW" b="0" i="1" smtClean="0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zh-TW" b="0" i="1" smtClean="0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zh-TW" b="0" i="1" smtClean="0">
                          <a:solidFill>
                            <a:srgbClr val="002060"/>
                          </a:solidFill>
                          <a:latin typeface="Cambria Math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zh-TW" b="0" i="1" smtClean="0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TW" b="0" i="1" smtClean="0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  <m:sub>
                          <m:r>
                            <a:rPr kumimoji="1" lang="en-US" altLang="zh-TW" b="0" i="1" smtClean="0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zh-TW" b="0" i="1" smtClean="0">
                          <a:solidFill>
                            <a:srgbClr val="002060"/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kumimoji="1" lang="zh-TW" altLang="en-US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0" name="文字方塊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1900" y="4958565"/>
                <a:ext cx="977126" cy="369332"/>
              </a:xfrm>
              <a:prstGeom prst="rect">
                <a:avLst/>
              </a:prstGeom>
              <a:blipFill rotWithShape="0">
                <a:blip r:embed="rId6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字方塊 20"/>
              <p:cNvSpPr txBox="1"/>
              <p:nvPr/>
            </p:nvSpPr>
            <p:spPr>
              <a:xfrm>
                <a:off x="287188" y="6076701"/>
                <a:ext cx="96648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b="0" i="1" smtClean="0">
                          <a:solidFill>
                            <a:srgbClr val="002060"/>
                          </a:solidFill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zh-TW" b="0" i="1" smtClean="0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TW" b="0" i="1" smtClean="0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zh-TW" b="0" i="1" smtClean="0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TW" b="0" i="1" smtClean="0">
                          <a:solidFill>
                            <a:srgbClr val="002060"/>
                          </a:solidFill>
                          <a:latin typeface="Cambria Math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zh-TW" b="0" i="1" smtClean="0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TW" b="0" i="1" smtClean="0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  <m:sub>
                          <m:r>
                            <a:rPr kumimoji="1" lang="en-US" altLang="zh-TW" b="0" i="1" smtClean="0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TW" b="0" i="1" smtClean="0">
                          <a:solidFill>
                            <a:srgbClr val="002060"/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kumimoji="1" lang="zh-TW" altLang="en-US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1" name="文字方塊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188" y="6076701"/>
                <a:ext cx="966483" cy="369332"/>
              </a:xfrm>
              <a:prstGeom prst="rect">
                <a:avLst/>
              </a:prstGeom>
              <a:blipFill rotWithShape="0">
                <a:blip r:embed="rId7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/>
              <p:cNvSpPr txBox="1"/>
              <p:nvPr/>
            </p:nvSpPr>
            <p:spPr>
              <a:xfrm>
                <a:off x="5685694" y="3462386"/>
                <a:ext cx="6506307" cy="33616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TW" b="0" i="1" smtClean="0">
                              <a:latin typeface="Cambria Math" charset="0"/>
                            </a:rPr>
                            <m:t>𝑉</m:t>
                          </m:r>
                        </m:e>
                        <m:sub>
                          <m:r>
                            <a:rPr kumimoji="1" lang="en-US" altLang="zh-TW" b="0" i="1" smtClean="0">
                              <a:latin typeface="Cambria Math" charset="0"/>
                            </a:rPr>
                            <m:t>12</m:t>
                          </m:r>
                        </m:sub>
                      </m:sSub>
                      <m:r>
                        <a:rPr kumimoji="1" lang="en-US" altLang="zh-TW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TW" b="0" i="1" smtClean="0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TW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TW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  <m:r>
                            <a:rPr kumimoji="1" lang="en-US" altLang="zh-TW" b="0" i="1" smtClean="0">
                              <a:latin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kumimoji="1" lang="en-US" altLang="zh-TW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TW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zh-TW" b="0" i="1" smtClean="0">
                              <a:latin typeface="Cambria Math" charset="0"/>
                            </a:rPr>
                            <m:t>    </m:t>
                          </m:r>
                          <m:sSub>
                            <m:sSubPr>
                              <m:ctrlPr>
                                <a:rPr kumimoji="1" lang="en-US" altLang="zh-TW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b="0" i="1" smtClean="0"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zh-TW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  <m:r>
                            <a:rPr kumimoji="1" lang="en-US" altLang="zh-TW" b="0" i="1" smtClean="0">
                              <a:latin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kumimoji="1" lang="en-US" altLang="zh-TW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b="0" i="1" smtClean="0"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zh-TW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1" lang="en-US" altLang="zh-TW" b="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TW" b="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kumimoji="1" lang="en-US" altLang="zh-TW" i="1">
                              <a:latin typeface="Cambria Math" charset="0"/>
                            </a:rPr>
                            <m:t>𝑉</m:t>
                          </m:r>
                        </m:e>
                        <m:sub>
                          <m:r>
                            <a:rPr kumimoji="1" lang="en-US" altLang="zh-TW" i="1">
                              <a:latin typeface="Cambria Math" charset="0"/>
                            </a:rPr>
                            <m:t>12</m:t>
                          </m:r>
                        </m:sub>
                        <m:sup>
                          <m:r>
                            <a:rPr kumimoji="1" lang="en-US" altLang="zh-TW" b="0" i="1" smtClean="0">
                              <a:latin typeface="Cambria Math" charset="0"/>
                            </a:rPr>
                            <m:t>′</m:t>
                          </m:r>
                        </m:sup>
                      </m:sSubSup>
                      <m:r>
                        <a:rPr kumimoji="1" lang="en-US" altLang="zh-TW" i="1">
                          <a:latin typeface="Cambria Math" charset="0"/>
                        </a:rPr>
                        <m:t>=[</m:t>
                      </m:r>
                      <m:sSub>
                        <m:sSubPr>
                          <m:ctrlPr>
                            <a:rPr kumimoji="1" lang="en-US" altLang="zh-TW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TW" i="1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zh-TW" i="1">
                          <a:latin typeface="Cambria Math" charset="0"/>
                        </a:rPr>
                        <m:t>−</m:t>
                      </m:r>
                      <m:sSub>
                        <m:sSubPr>
                          <m:ctrlPr>
                            <a:rPr kumimoji="1" lang="en-US" altLang="zh-TW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TW" i="1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TW" b="0" i="1" smtClean="0">
                          <a:latin typeface="Cambria Math" charset="0"/>
                        </a:rPr>
                        <m:t>    </m:t>
                      </m:r>
                      <m:sSub>
                        <m:sSubPr>
                          <m:ctrlPr>
                            <a:rPr kumimoji="1" lang="en-US" altLang="zh-TW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TW" i="1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zh-TW" i="1">
                          <a:latin typeface="Cambria Math" charset="0"/>
                        </a:rPr>
                        <m:t>−</m:t>
                      </m:r>
                      <m:sSub>
                        <m:sSubPr>
                          <m:ctrlPr>
                            <a:rPr kumimoji="1" lang="en-US" altLang="zh-TW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TW" i="1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TW" i="1">
                          <a:latin typeface="Cambria Math" charset="0"/>
                        </a:rPr>
                        <m:t>]</m:t>
                      </m:r>
                    </m:oMath>
                  </m:oMathPara>
                </a14:m>
                <a:endParaRPr kumimoji="1" lang="en-US" altLang="zh-TW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TW" b="0" i="1" smtClean="0">
                          <a:latin typeface="Cambria Math" charset="0"/>
                        </a:rPr>
                        <m:t>=( 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TW" b="0" i="1" smtClean="0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TW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TW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  <m:r>
                            <a:rPr kumimoji="1" lang="en-US" altLang="zh-TW" b="0" i="1" smtClean="0">
                              <a:latin typeface="Cambria Math" charset="0"/>
                            </a:rPr>
                            <m:t>  </m:t>
                          </m:r>
                          <m:sSub>
                            <m:sSubPr>
                              <m:ctrlPr>
                                <a:rPr kumimoji="1" lang="en-US" altLang="zh-TW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b="0" i="1" smtClean="0"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zh-TW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kumimoji="1" lang="en-US" altLang="zh-TW" b="0" i="1" smtClean="0">
                          <a:latin typeface="Cambria Math" charset="0"/>
                        </a:rPr>
                        <m:t>−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TW" b="0" i="1" smtClean="0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TW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TW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zh-TW" b="0" i="1" smtClean="0">
                              <a:latin typeface="Cambria Math" charset="0"/>
                            </a:rPr>
                            <m:t>  </m:t>
                          </m:r>
                          <m:sSub>
                            <m:sSubPr>
                              <m:ctrlPr>
                                <a:rPr kumimoji="1" lang="en-US" altLang="zh-TW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b="0" i="1" smtClean="0"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zh-TW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kumimoji="1" lang="en-US" altLang="zh-TW" b="0" i="1" smtClean="0">
                          <a:latin typeface="Cambria Math" charset="0"/>
                        </a:rPr>
                        <m:t> )</m:t>
                      </m:r>
                      <m:r>
                        <a:rPr kumimoji="1" lang="en-US" altLang="zh-TW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×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mr-IN" altLang="zh-TW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mr-IN" altLang="zh-TW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1" lang="en-US" altLang="zh-TW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kumimoji="1" lang="en-US" altLang="zh-TW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TW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kumimoji="1" lang="en-US" altLang="zh-TW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en-US" altLang="zh-TW" dirty="0" smtClean="0"/>
              </a:p>
              <a:p>
                <a:endParaRPr kumimoji="1" lang="en-US" altLang="zh-TW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kumimoji="1" lang="en-US" altLang="zh-TW" b="0" i="1" smtClean="0">
                              <a:latin typeface="Cambria Math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kumimoji="1" lang="en-US" altLang="zh-TW" b="0" i="1" smtClean="0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TW" b="0" i="1" smtClean="0">
                                  <a:latin typeface="Cambria Math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kumimoji="1" lang="en-US" altLang="zh-TW" b="0" i="1" smtClean="0">
                                  <a:latin typeface="Cambria Math" charset="0"/>
                                </a:rPr>
                                <m:t>12</m:t>
                              </m:r>
                            </m:sub>
                            <m:sup>
                              <m:r>
                                <a:rPr kumimoji="1" lang="en-US" altLang="zh-TW" b="0" i="1" smtClean="0">
                                  <a:latin typeface="Cambria Math" charset="0"/>
                                </a:rPr>
                                <m:t>′</m:t>
                              </m:r>
                            </m:sup>
                          </m:sSubSup>
                          <m:r>
                            <a:rPr kumimoji="1" lang="en-US" altLang="zh-TW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kumimoji="1" lang="en-US" altLang="zh-TW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kumimoji="1" lang="en-US" altLang="zh-TW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13</m:t>
                              </m:r>
                            </m:sub>
                          </m:sSub>
                          <m:r>
                            <a:rPr kumimoji="1" lang="en-US" altLang="zh-TW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    </m:t>
                          </m:r>
                          <m:sSubSup>
                            <m:sSubSupPr>
                              <m:ctrlPr>
                                <a:rPr kumimoji="1" lang="en-US" altLang="zh-TW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TW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kumimoji="1" lang="en-US" altLang="zh-TW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12</m:t>
                              </m:r>
                            </m:sub>
                            <m:sup>
                              <m:r>
                                <a:rPr kumimoji="1" lang="en-US" altLang="zh-TW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′</m:t>
                              </m:r>
                            </m:sup>
                          </m:sSubSup>
                          <m:r>
                            <a:rPr kumimoji="1" lang="en-US" altLang="zh-TW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kumimoji="1" lang="en-US" altLang="zh-TW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kumimoji="1" lang="en-US" altLang="zh-TW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14</m:t>
                              </m:r>
                            </m:sub>
                          </m:sSub>
                        </m:e>
                      </m:d>
                      <m:r>
                        <a:rPr kumimoji="1" lang="en-US" altLang="zh-TW" b="0" i="1" smtClean="0">
                          <a:latin typeface="Cambria Math" charset="0"/>
                        </a:rPr>
                        <m:t>=</m:t>
                      </m:r>
                      <m:r>
                        <a:rPr kumimoji="1" lang="en-US" altLang="zh-TW" i="1">
                          <a:latin typeface="Cambria Math" charset="0"/>
                        </a:rPr>
                        <m:t>( 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TW" i="1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TW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  <m:r>
                            <a:rPr kumimoji="1" lang="en-US" altLang="zh-TW" i="1">
                              <a:latin typeface="Cambria Math" charset="0"/>
                            </a:rPr>
                            <m:t>  </m:t>
                          </m:r>
                          <m:sSub>
                            <m:sSubPr>
                              <m:ctrlPr>
                                <a:rPr kumimoji="1" lang="en-US" altLang="zh-TW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kumimoji="1" lang="en-US" altLang="zh-TW" i="1">
                          <a:latin typeface="Cambria Math" charset="0"/>
                        </a:rPr>
                        <m:t>−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TW" i="1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TW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zh-TW" i="1">
                              <a:latin typeface="Cambria Math" charset="0"/>
                            </a:rPr>
                            <m:t>  </m:t>
                          </m:r>
                          <m:sSub>
                            <m:sSubPr>
                              <m:ctrlPr>
                                <a:rPr kumimoji="1" lang="en-US" altLang="zh-TW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kumimoji="1" lang="en-US" altLang="zh-TW" i="1">
                          <a:latin typeface="Cambria Math" charset="0"/>
                        </a:rPr>
                        <m:t> )</m:t>
                      </m:r>
                      <m:r>
                        <a:rPr kumimoji="1" lang="en-US" altLang="zh-TW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×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mr-IN" altLang="zh-TW" i="1" smtClean="0">
                              <a:latin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mr-IN" altLang="zh-TW" i="1" smtClean="0"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1" lang="en-US" altLang="zh-TW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kumimoji="1" lang="en-US" altLang="zh-TW" b="0" i="1" smtClean="0">
                                    <a:latin typeface="Cambria Math" charset="0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TW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kumimoji="1" lang="en-US" altLang="zh-TW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kumimoji="1" lang="mr-IN" altLang="zh-TW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×</m:t>
                      </m:r>
                      <m:r>
                        <a:rPr kumimoji="1" lang="en-US" altLang="zh-TW" b="0" i="1" smtClean="0">
                          <a:latin typeface="Cambria Math" charset="0"/>
                        </a:rPr>
                        <m:t>(</m:t>
                      </m:r>
                      <m:sSup>
                        <m:sSupPr>
                          <m:ctrlPr>
                            <a:rPr kumimoji="1" lang="mr-IN" altLang="zh-TW" b="0" i="1" smtClean="0">
                              <a:latin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kumimoji="1" lang="mr-IN" altLang="zh-TW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kumimoji="1" lang="mr-IN" altLang="zh-TW" i="1">
                                      <a:latin typeface="Cambria Math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kumimoji="1" lang="en-US" altLang="zh-TW" i="1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kumimoji="1" lang="en-US" altLang="zh-TW" i="1">
                                            <a:latin typeface="Cambria Math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kumimoji="1" lang="en-US" altLang="zh-TW" i="1">
                                            <a:latin typeface="Cambria Math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kumimoji="1" lang="en-US" altLang="zh-TW" i="1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zh-TW" i="1">
                                            <a:latin typeface="Cambria Math" charset="0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kumimoji="1" lang="en-US" altLang="zh-TW" i="1">
                                            <a:latin typeface="Cambria Math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kumimoji="1" lang="en-US" altLang="zh-TW" i="1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zh-TW" i="1">
                                            <a:latin typeface="Cambria Math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kumimoji="1" lang="en-US" altLang="zh-TW" i="1">
                                            <a:latin typeface="Cambria Math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kumimoji="1" lang="en-US" altLang="zh-TW" i="1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zh-TW" i="1">
                                            <a:latin typeface="Cambria Math" charset="0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kumimoji="1" lang="en-US" altLang="zh-TW" i="1">
                                            <a:latin typeface="Cambria Math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kumimoji="1" lang="en-US" altLang="zh-TW" b="0" i="1" smtClean="0"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r>
                        <a:rPr kumimoji="1" lang="en-US" altLang="zh-TW" b="0" i="1" smtClean="0">
                          <a:latin typeface="Cambria Math" charset="0"/>
                        </a:rPr>
                        <m:t>−</m:t>
                      </m:r>
                      <m:sSup>
                        <m:sSupPr>
                          <m:ctrlPr>
                            <a:rPr kumimoji="1" lang="mr-IN" altLang="zh-TW" i="1">
                              <a:latin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kumimoji="1" lang="mr-IN" altLang="zh-TW" i="1">
                                  <a:latin typeface="Cambria Math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kumimoji="1" lang="mr-IN" altLang="zh-TW" i="1">
                                      <a:latin typeface="Cambria Math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kumimoji="1" lang="en-US" altLang="zh-TW" b="0" i="1" smtClean="0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kumimoji="1" lang="en-US" altLang="zh-TW" b="0" i="1" smtClean="0"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kumimoji="1" lang="en-US" altLang="zh-TW" b="0" i="1" smtClean="0">
                                            <a:latin typeface="Cambria Math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kumimoji="1" lang="en-US" altLang="zh-TW" i="1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zh-TW" b="0" i="1" smtClean="0">
                                            <a:latin typeface="Cambria Math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kumimoji="1" lang="en-US" altLang="zh-TW" i="1">
                                            <a:latin typeface="Cambria Math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kumimoji="1" lang="en-US" altLang="zh-TW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zh-TW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kumimoji="1" lang="en-US" altLang="zh-TW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kumimoji="1" lang="en-US" altLang="zh-TW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zh-TW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kumimoji="1" lang="en-US" altLang="zh-TW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kumimoji="1" lang="en-US" altLang="zh-TW" i="1"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r>
                        <a:rPr kumimoji="1" lang="en-US" altLang="zh-TW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kumimoji="1" lang="en-US" altLang="zh-TW" dirty="0" smtClean="0"/>
              </a:p>
              <a:p>
                <a:endParaRPr kumimoji="1" lang="en-US" altLang="zh-TW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kumimoji="1" lang="en-US" altLang="zh-TW" i="1">
                              <a:latin typeface="Cambria Math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kumimoji="1" lang="en-US" altLang="zh-TW" i="1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kumimoji="1" lang="en-US" altLang="zh-TW" b="0" i="1" smtClean="0">
                                  <a:latin typeface="Cambria Math" charset="0"/>
                                </a:rPr>
                                <m:t>34</m:t>
                              </m:r>
                            </m:sub>
                            <m:sup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′</m:t>
                              </m:r>
                            </m:sup>
                          </m:sSubSup>
                          <m:r>
                            <a:rPr kumimoji="1" lang="en-US" altLang="zh-TW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kumimoji="1" lang="en-US" altLang="zh-TW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kumimoji="1" lang="en-US" altLang="zh-TW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31</m:t>
                              </m:r>
                            </m:sub>
                          </m:sSub>
                          <m:r>
                            <a:rPr kumimoji="1" lang="en-US" altLang="zh-TW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    </m:t>
                          </m:r>
                          <m:sSubSup>
                            <m:sSubSupPr>
                              <m:ctrlPr>
                                <a:rPr kumimoji="1" lang="en-US" altLang="zh-TW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TW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kumimoji="1" lang="en-US" altLang="zh-TW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34</m:t>
                              </m:r>
                            </m:sub>
                            <m:sup>
                              <m:r>
                                <a:rPr kumimoji="1" lang="en-US" altLang="zh-TW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′</m:t>
                              </m:r>
                            </m:sup>
                          </m:sSubSup>
                          <m:r>
                            <a:rPr kumimoji="1" lang="en-US" altLang="zh-TW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kumimoji="1" lang="en-US" altLang="zh-TW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kumimoji="1" lang="en-US" altLang="zh-TW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32</m:t>
                              </m:r>
                            </m:sub>
                          </m:sSub>
                        </m:e>
                      </m:d>
                      <m:r>
                        <a:rPr kumimoji="1" lang="en-US" altLang="zh-TW" i="1">
                          <a:latin typeface="Cambria Math" charset="0"/>
                        </a:rPr>
                        <m:t>=( 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TW" i="1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TW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b="0" i="1" smtClean="0">
                                  <a:latin typeface="Cambria Math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kumimoji="1" lang="en-US" altLang="zh-TW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  <m:r>
                            <a:rPr kumimoji="1" lang="en-US" altLang="zh-TW" i="1">
                              <a:latin typeface="Cambria Math" charset="0"/>
                            </a:rPr>
                            <m:t>  </m:t>
                          </m:r>
                          <m:sSub>
                            <m:sSubPr>
                              <m:ctrlPr>
                                <a:rPr kumimoji="1" lang="en-US" altLang="zh-TW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b="0" i="1" smtClean="0">
                                  <a:latin typeface="Cambria Math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kumimoji="1" lang="en-US" altLang="zh-TW" i="1">
                          <a:latin typeface="Cambria Math" charset="0"/>
                        </a:rPr>
                        <m:t>−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TW" i="1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TW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b="0" i="1" smtClean="0">
                                  <a:latin typeface="Cambria Math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zh-TW" i="1">
                              <a:latin typeface="Cambria Math" charset="0"/>
                            </a:rPr>
                            <m:t>  </m:t>
                          </m:r>
                          <m:sSub>
                            <m:sSubPr>
                              <m:ctrlPr>
                                <a:rPr kumimoji="1" lang="en-US" altLang="zh-TW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b="0" i="1" smtClean="0">
                                  <a:latin typeface="Cambria Math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kumimoji="1" lang="en-US" altLang="zh-TW" i="1">
                          <a:latin typeface="Cambria Math" charset="0"/>
                        </a:rPr>
                        <m:t> )</m:t>
                      </m:r>
                      <m:r>
                        <a:rPr kumimoji="1" lang="en-US" altLang="zh-TW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×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mr-IN" altLang="zh-TW" i="1">
                              <a:latin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mr-IN" altLang="zh-TW" i="1"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1" lang="en-US" altLang="zh-TW" i="1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kumimoji="1" lang="en-US" altLang="zh-TW" i="1">
                                    <a:latin typeface="Cambria Math" charset="0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TW" i="1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kumimoji="1" lang="en-US" altLang="zh-TW" i="1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kumimoji="1" lang="mr-IN" altLang="zh-TW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×</m:t>
                      </m:r>
                      <m:r>
                        <a:rPr kumimoji="1" lang="en-US" altLang="zh-TW" i="1">
                          <a:latin typeface="Cambria Math" charset="0"/>
                        </a:rPr>
                        <m:t>(</m:t>
                      </m:r>
                      <m:sSup>
                        <m:sSupPr>
                          <m:ctrlPr>
                            <a:rPr kumimoji="1" lang="mr-IN" altLang="zh-TW" i="1">
                              <a:latin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kumimoji="1" lang="mr-IN" altLang="zh-TW" i="1">
                                  <a:latin typeface="Cambria Math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kumimoji="1" lang="mr-IN" altLang="zh-TW" i="1">
                                      <a:latin typeface="Cambria Math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kumimoji="1" lang="en-US" altLang="zh-TW" i="1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kumimoji="1" lang="en-US" altLang="zh-TW" i="1"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kumimoji="1" lang="en-US" altLang="zh-TW" i="1">
                                            <a:latin typeface="Cambria Math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kumimoji="1" lang="en-US" altLang="zh-TW" i="1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zh-TW" i="1">
                                            <a:latin typeface="Cambria Math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kumimoji="1" lang="en-US" altLang="zh-TW" i="1">
                                            <a:latin typeface="Cambria Math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kumimoji="1" lang="en-US" altLang="zh-TW" i="1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zh-TW" i="1"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kumimoji="1" lang="en-US" altLang="zh-TW" i="1">
                                            <a:latin typeface="Cambria Math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kumimoji="1" lang="en-US" altLang="zh-TW" i="1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zh-TW" i="1">
                                            <a:latin typeface="Cambria Math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kumimoji="1" lang="en-US" altLang="zh-TW" i="1">
                                            <a:latin typeface="Cambria Math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kumimoji="1" lang="en-US" altLang="zh-TW" i="1"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r>
                        <a:rPr kumimoji="1" lang="en-US" altLang="zh-TW" b="0" i="1" smtClean="0">
                          <a:latin typeface="Cambria Math" charset="0"/>
                        </a:rPr>
                        <m:t>−</m:t>
                      </m:r>
                      <m:sSup>
                        <m:sSupPr>
                          <m:ctrlPr>
                            <a:rPr kumimoji="1" lang="mr-IN" altLang="zh-TW" i="1">
                              <a:latin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kumimoji="1" lang="mr-IN" altLang="zh-TW" i="1">
                                  <a:latin typeface="Cambria Math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kumimoji="1" lang="mr-IN" altLang="zh-TW" i="1">
                                      <a:latin typeface="Cambria Math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kumimoji="1" lang="en-US" altLang="zh-TW" i="1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kumimoji="1" lang="en-US" altLang="zh-TW" i="1">
                                            <a:latin typeface="Cambria Math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kumimoji="1" lang="en-US" altLang="zh-TW" i="1">
                                            <a:latin typeface="Cambria Math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kumimoji="1" lang="en-US" altLang="zh-TW" i="1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zh-TW" i="1">
                                            <a:latin typeface="Cambria Math" charset="0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kumimoji="1" lang="en-US" altLang="zh-TW" i="1">
                                            <a:latin typeface="Cambria Math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kumimoji="1" lang="en-US" altLang="zh-TW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zh-TW" i="1">
                                            <a:solidFill>
                                              <a:srgbClr val="FF0000"/>
                                            </a:solidFill>
                                            <a:latin typeface="Cambria Math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kumimoji="1" lang="en-US" altLang="zh-TW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kumimoji="1" lang="en-US" altLang="zh-TW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zh-TW" i="1">
                                            <a:solidFill>
                                              <a:srgbClr val="FF0000"/>
                                            </a:solidFill>
                                            <a:latin typeface="Cambria Math" charset="0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kumimoji="1" lang="en-US" altLang="zh-TW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kumimoji="1" lang="en-US" altLang="zh-TW" i="1"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r>
                        <a:rPr kumimoji="1" lang="en-US" altLang="zh-TW" i="1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kumimoji="1" lang="en-US" altLang="zh-TW" dirty="0"/>
              </a:p>
            </p:txBody>
          </p:sp>
        </mc:Choice>
        <mc:Fallback xmlns="">
          <p:sp>
            <p:nvSpPr>
              <p:cNvPr id="3" name="文字方塊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5694" y="3462386"/>
                <a:ext cx="6506307" cy="3361690"/>
              </a:xfrm>
              <a:prstGeom prst="rect">
                <a:avLst/>
              </a:prstGeom>
              <a:blipFill rotWithShape="0">
                <a:blip r:embed="rId8"/>
                <a:stretch>
                  <a:fillRect t="-1070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83019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642</TotalTime>
  <Words>1325</Words>
  <Application>Microsoft Macintosh PowerPoint</Application>
  <PresentationFormat>寬螢幕</PresentationFormat>
  <Paragraphs>258</Paragraphs>
  <Slides>30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30</vt:i4>
      </vt:variant>
    </vt:vector>
  </HeadingPairs>
  <TitlesOfParts>
    <vt:vector size="39" baseType="lpstr">
      <vt:lpstr>Calibri</vt:lpstr>
      <vt:lpstr>Calibri Light</vt:lpstr>
      <vt:lpstr>Cambria Math</vt:lpstr>
      <vt:lpstr>Mangal</vt:lpstr>
      <vt:lpstr>Microsoft JhengHei</vt:lpstr>
      <vt:lpstr>Wingdings</vt:lpstr>
      <vt:lpstr>新細明體</vt:lpstr>
      <vt:lpstr>Arial</vt:lpstr>
      <vt:lpstr>Office 佈景主題</vt:lpstr>
      <vt:lpstr>GRA – motion planning</vt:lpstr>
      <vt:lpstr>GUI</vt:lpstr>
      <vt:lpstr>GUI</vt:lpstr>
      <vt:lpstr>兩張 map</vt:lpstr>
      <vt:lpstr>GRA_motion_planning.py Outline</vt:lpstr>
      <vt:lpstr>Function</vt:lpstr>
      <vt:lpstr>Function</vt:lpstr>
      <vt:lpstr>Function</vt:lpstr>
      <vt:lpstr>Function</vt:lpstr>
      <vt:lpstr>Function</vt:lpstr>
      <vt:lpstr>Object – BFS_OPEN</vt:lpstr>
      <vt:lpstr>Object – BFS_T</vt:lpstr>
      <vt:lpstr>Object – BFS_T</vt:lpstr>
      <vt:lpstr>Robots – Class</vt:lpstr>
      <vt:lpstr>Robots – Class</vt:lpstr>
      <vt:lpstr>Robots – Class.function </vt:lpstr>
      <vt:lpstr>Robots – Class.function </vt:lpstr>
      <vt:lpstr>Obstacles – Class</vt:lpstr>
      <vt:lpstr>Obstacles – Class</vt:lpstr>
      <vt:lpstr>Obstacles – Class.function </vt:lpstr>
      <vt:lpstr>Obstacles – Class.function </vt:lpstr>
      <vt:lpstr>Obstacles – Class.function </vt:lpstr>
      <vt:lpstr>Function – NF1</vt:lpstr>
      <vt:lpstr>PowerPoint 簡報</vt:lpstr>
      <vt:lpstr>Function – BFS</vt:lpstr>
      <vt:lpstr>Function – BFS</vt:lpstr>
      <vt:lpstr>Function – BFS</vt:lpstr>
      <vt:lpstr>Function – BFS</vt:lpstr>
      <vt:lpstr>Function – NF1_show , BFS_show</vt:lpstr>
      <vt:lpstr>Input Data</vt:lpstr>
    </vt:vector>
  </TitlesOfParts>
  <Company/>
  <LinksUpToDate>false</LinksUpToDate>
  <SharedDoc>false</SharedDoc>
  <HyperlinksChanged>false</HyperlinksChanged>
  <AppVersion>15.0023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GRA – motion planning</dc:title>
  <dc:creator>Microsoft Office 使用者</dc:creator>
  <cp:lastModifiedBy>Microsoft Office 使用者</cp:lastModifiedBy>
  <cp:revision>66</cp:revision>
  <cp:lastPrinted>2018-01-16T09:03:53Z</cp:lastPrinted>
  <dcterms:created xsi:type="dcterms:W3CDTF">2018-01-03T14:04:23Z</dcterms:created>
  <dcterms:modified xsi:type="dcterms:W3CDTF">2018-01-16T09:08:48Z</dcterms:modified>
</cp:coreProperties>
</file>